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33"/>
  </p:notesMasterIdLst>
  <p:sldIdLst>
    <p:sldId id="701" r:id="rId5"/>
    <p:sldId id="257" r:id="rId6"/>
    <p:sldId id="258" r:id="rId7"/>
    <p:sldId id="542" r:id="rId8"/>
    <p:sldId id="717" r:id="rId9"/>
    <p:sldId id="718" r:id="rId10"/>
    <p:sldId id="690" r:id="rId11"/>
    <p:sldId id="689" r:id="rId12"/>
    <p:sldId id="691" r:id="rId13"/>
    <p:sldId id="692" r:id="rId14"/>
    <p:sldId id="693" r:id="rId15"/>
    <p:sldId id="694" r:id="rId16"/>
    <p:sldId id="706" r:id="rId17"/>
    <p:sldId id="707" r:id="rId18"/>
    <p:sldId id="708" r:id="rId19"/>
    <p:sldId id="719" r:id="rId20"/>
    <p:sldId id="696" r:id="rId21"/>
    <p:sldId id="649" r:id="rId22"/>
    <p:sldId id="688" r:id="rId23"/>
    <p:sldId id="704" r:id="rId24"/>
    <p:sldId id="720" r:id="rId25"/>
    <p:sldId id="705" r:id="rId26"/>
    <p:sldId id="560" r:id="rId27"/>
    <p:sldId id="702" r:id="rId28"/>
    <p:sldId id="703" r:id="rId29"/>
    <p:sldId id="722" r:id="rId30"/>
    <p:sldId id="723" r:id="rId31"/>
    <p:sldId id="725" r:id="rId32"/>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09" userDrawn="1">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E6D"/>
    <a:srgbClr val="000000"/>
    <a:srgbClr val="FFFFFF"/>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59" autoAdjust="0"/>
    <p:restoredTop sz="63521"/>
  </p:normalViewPr>
  <p:slideViewPr>
    <p:cSldViewPr>
      <p:cViewPr varScale="1">
        <p:scale>
          <a:sx n="76" d="100"/>
          <a:sy n="76" d="100"/>
        </p:scale>
        <p:origin x="1056" y="184"/>
      </p:cViewPr>
      <p:guideLst>
        <p:guide orient="horz" pos="2909"/>
        <p:guide pos="2160"/>
      </p:guideLst>
    </p:cSldViewPr>
  </p:slideViewPr>
  <p:notesTextViewPr>
    <p:cViewPr>
      <p:scale>
        <a:sx n="100" d="100"/>
        <a:sy n="100" d="100"/>
      </p:scale>
      <p:origin x="0" y="0"/>
    </p:cViewPr>
  </p:notesText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CBC1FFD-179D-4078-A93E-5F5428BAE1E9}" type="datetimeFigureOut">
              <a:rPr lang="en-US" smtClean="0"/>
              <a:t>12/10/23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7D0D870-35D1-4870-A79A-C5939EFEC137}" type="slidenum">
              <a:rPr lang="en-US" smtClean="0"/>
              <a:t>‹#›</a:t>
            </a:fld>
            <a:endParaRPr lang="en-US"/>
          </a:p>
        </p:txBody>
      </p:sp>
    </p:spTree>
    <p:extLst>
      <p:ext uri="{BB962C8B-B14F-4D97-AF65-F5344CB8AC3E}">
        <p14:creationId xmlns:p14="http://schemas.microsoft.com/office/powerpoint/2010/main" val="3523226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zerocodelearning.com/login"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mailto:programme.support@eruditus.com" TargetMode="External"/><Relationship Id="rId4" Type="http://schemas.openxmlformats.org/officeDocument/2006/relationships/hyperlink" Target="https://participants.eruditus.com/courses/533/pages/video-11-price-sensitivity-meter-6-08?module_item_id=20832"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D0D870-35D1-4870-A79A-C5939EFEC137}" type="slidenum">
              <a:rPr lang="en-US" smtClean="0"/>
              <a:t>1</a:t>
            </a:fld>
            <a:endParaRPr lang="en-US"/>
          </a:p>
        </p:txBody>
      </p:sp>
    </p:spTree>
    <p:extLst>
      <p:ext uri="{BB962C8B-B14F-4D97-AF65-F5344CB8AC3E}">
        <p14:creationId xmlns:p14="http://schemas.microsoft.com/office/powerpoint/2010/main" val="1029509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Recall the earlier McKinsey study, a 1% change in price can create a 9% change in profit. Getting the price right can have a big impact on your company’s bottom line.</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So, how do we determine price?</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I won’t go through the calculations of profitability though I would like us to focus on the relationship between Price and Demand.</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460954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The simple conceptual picture is that as you lower price you increase demand.</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Of course, in the real world, we do not just modify the price, we modify:</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 features of the product</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 distribution of the product</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 component of the product</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And many other factors. </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 lectures walk you through a number of pricing methods, though let’s focus on the one that you are asked to use for the assignment, the Van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Westendrop</a:t>
            </a:r>
            <a:r>
              <a:rPr lang="en-US" sz="1200" dirty="0">
                <a:effectLst/>
                <a:latin typeface="Calibri" panose="020F0502020204030204" pitchFamily="34" charset="0"/>
                <a:ea typeface="Calibri" panose="020F0502020204030204" pitchFamily="34" charset="0"/>
                <a:cs typeface="Times New Roman" panose="02020603050405020304" pitchFamily="18" charset="0"/>
              </a:rPr>
              <a:t> Price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Sensitiivity</a:t>
            </a:r>
            <a:r>
              <a:rPr lang="en-US" sz="1200" dirty="0">
                <a:effectLst/>
                <a:latin typeface="Calibri" panose="020F0502020204030204" pitchFamily="34" charset="0"/>
                <a:ea typeface="Calibri" panose="020F0502020204030204" pitchFamily="34" charset="0"/>
                <a:cs typeface="Times New Roman" panose="02020603050405020304" pitchFamily="18" charset="0"/>
              </a:rPr>
              <a:t> Meter to help us narrow down the pricing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sweetspot</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837742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Most economists will tell you that price is a very strong signal. Though, as you may recall, that signal can cut two ways:</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Price the product too low the customers think it may be poor quality</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Price the product too high the customers think it is too expensive to purchase.</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What to do? As professor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Gangwar</a:t>
            </a:r>
            <a:r>
              <a:rPr lang="en-US" sz="1200" dirty="0">
                <a:effectLst/>
                <a:latin typeface="Calibri" panose="020F0502020204030204" pitchFamily="34" charset="0"/>
                <a:ea typeface="Calibri" panose="020F0502020204030204" pitchFamily="34" charset="0"/>
                <a:cs typeface="Times New Roman" panose="02020603050405020304" pitchFamily="18" charset="0"/>
              </a:rPr>
              <a:t> said in the lectures, try to find the “sweet spot” of the pricing.</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008375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711656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185769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dirty="0"/>
              <a:t>Purchase Intent of electric cars in the Netherlands from 2017 to 2019</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455F7C"/>
                </a:solidFill>
                <a:effectLst/>
                <a:latin typeface="Open Sans" panose="020B0606030504020204" pitchFamily="34" charset="0"/>
              </a:rPr>
              <a:t>As of 2019, five percent of the respondents indicated that they have the intention to purchase an electric car, whereas the majority of the respondents mentioned to have either no period of time in mind or no intention to purchase an electric car.</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dirty="0"/>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615973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The 4 questions to answer:</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At what price do consumers start doubting the quality of the product</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At what price is the product a good bargain?</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At what price will consumers still buy the product for its quality?</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At what price do consumers feel that the product is unaffordable?</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Questions 1 and 3 are the price sensitivity questions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Questions 2 and 4 are the quality sensitivity questions</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862824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Surveying the customers with these 4 questions you are trying to generate a graph that looks something like this, where each line represents the responses to each of the 4 questions. This will product a few key intersection points:</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PMC – Point of Marginal Cheapness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PME – Point of Marginal Expensiveness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OPP – Optimal Price Point</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 broad objective is to find the Optimal price point, or the sweet spot.</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Though by performing this analysis you should at least narrow down the range of where the sweet spot lies.</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With that as the high level background let’s take a look at the assignment.</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98285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i="0" u="none" strike="noStrike" cap="none" dirty="0">
                <a:solidFill>
                  <a:schemeClr val="dk1"/>
                </a:solidFill>
                <a:effectLst/>
                <a:latin typeface="Calibri"/>
                <a:ea typeface="Calibri"/>
                <a:cs typeface="Calibri"/>
                <a:sym typeface="Calibri"/>
              </a:rPr>
              <a:t>Assignment Instructions:</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The Van </a:t>
            </a:r>
            <a:r>
              <a:rPr lang="en-US" sz="1200" b="0" i="0" u="none" strike="noStrike" cap="none" dirty="0" err="1">
                <a:solidFill>
                  <a:schemeClr val="dk1"/>
                </a:solidFill>
                <a:effectLst/>
                <a:latin typeface="Calibri"/>
                <a:ea typeface="Calibri"/>
                <a:cs typeface="Calibri"/>
                <a:sym typeface="Calibri"/>
              </a:rPr>
              <a:t>Westendorp</a:t>
            </a:r>
            <a:r>
              <a:rPr lang="en-US" sz="1200" b="0" i="0" u="none" strike="noStrike" cap="none" dirty="0">
                <a:solidFill>
                  <a:schemeClr val="dk1"/>
                </a:solidFill>
                <a:effectLst/>
                <a:latin typeface="Calibri"/>
                <a:ea typeface="Calibri"/>
                <a:cs typeface="Calibri"/>
                <a:sym typeface="Calibri"/>
              </a:rPr>
              <a:t> model focuses on the perceived value of the product rather than the absolute price by asking a set of price perception questions.</a:t>
            </a: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CLICK</a:t>
            </a:r>
          </a:p>
          <a:p>
            <a:r>
              <a:rPr lang="en-US" sz="1200" b="0" i="0" u="none" strike="noStrike" cap="none" dirty="0">
                <a:solidFill>
                  <a:schemeClr val="dk1"/>
                </a:solidFill>
                <a:effectLst/>
                <a:latin typeface="Calibri"/>
                <a:ea typeface="Calibri"/>
                <a:cs typeface="Calibri"/>
                <a:sym typeface="Calibri"/>
              </a:rPr>
              <a:t>For this assignment, take a product or a business of your choice. Ask the following four questions to potential customers (or friends, family, colleagues or classmates) to create the Van </a:t>
            </a:r>
            <a:r>
              <a:rPr lang="en-US" sz="1200" b="0" i="0" u="none" strike="noStrike" cap="none" dirty="0" err="1">
                <a:solidFill>
                  <a:schemeClr val="dk1"/>
                </a:solidFill>
                <a:effectLst/>
                <a:latin typeface="Calibri"/>
                <a:ea typeface="Calibri"/>
                <a:cs typeface="Calibri"/>
                <a:sym typeface="Calibri"/>
              </a:rPr>
              <a:t>Westendorp</a:t>
            </a:r>
            <a:r>
              <a:rPr lang="en-US" sz="1200" b="0" i="0" u="none" strike="noStrike" cap="none" dirty="0">
                <a:solidFill>
                  <a:schemeClr val="dk1"/>
                </a:solidFill>
                <a:effectLst/>
                <a:latin typeface="Calibri"/>
                <a:ea typeface="Calibri"/>
                <a:cs typeface="Calibri"/>
                <a:sym typeface="Calibri"/>
              </a:rPr>
              <a:t> Price Sensitivity Meter.</a:t>
            </a:r>
          </a:p>
          <a:p>
            <a:r>
              <a:rPr lang="en-US" sz="1200" b="0" i="0" u="none" strike="noStrike" cap="none" dirty="0">
                <a:solidFill>
                  <a:schemeClr val="dk1"/>
                </a:solidFill>
                <a:effectLst/>
                <a:latin typeface="Calibri"/>
                <a:ea typeface="Calibri"/>
                <a:cs typeface="Calibri"/>
                <a:sym typeface="Calibri"/>
              </a:rPr>
              <a:t>At what price is the product too cheap that you start doubting its quality?</a:t>
            </a:r>
          </a:p>
          <a:p>
            <a:r>
              <a:rPr lang="en-US" sz="1200" b="0" i="0" u="none" strike="noStrike" cap="none" dirty="0">
                <a:solidFill>
                  <a:schemeClr val="dk1"/>
                </a:solidFill>
                <a:effectLst/>
                <a:latin typeface="Calibri"/>
                <a:ea typeface="Calibri"/>
                <a:cs typeface="Calibri"/>
                <a:sym typeface="Calibri"/>
              </a:rPr>
              <a:t>At what price is the product a good bargain?</a:t>
            </a:r>
          </a:p>
          <a:p>
            <a:r>
              <a:rPr lang="en-US" sz="1200" b="0" i="0" u="none" strike="noStrike" cap="none" dirty="0">
                <a:solidFill>
                  <a:schemeClr val="dk1"/>
                </a:solidFill>
                <a:effectLst/>
                <a:latin typeface="Calibri"/>
                <a:ea typeface="Calibri"/>
                <a:cs typeface="Calibri"/>
                <a:sym typeface="Calibri"/>
              </a:rPr>
              <a:t>At what price will you buy the product for its quality even if it's not a bargain?</a:t>
            </a:r>
          </a:p>
          <a:p>
            <a:r>
              <a:rPr lang="en-US" sz="1200" b="0" i="0" u="none" strike="noStrike" cap="none" dirty="0">
                <a:solidFill>
                  <a:schemeClr val="dk1"/>
                </a:solidFill>
                <a:effectLst/>
                <a:latin typeface="Calibri"/>
                <a:ea typeface="Calibri"/>
                <a:cs typeface="Calibri"/>
                <a:sym typeface="Calibri"/>
              </a:rPr>
              <a:t>At what price is the product unaffordable?</a:t>
            </a: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CLICK</a:t>
            </a:r>
          </a:p>
          <a:p>
            <a:r>
              <a:rPr lang="en-US" sz="1200" b="1" i="0" u="none" strike="noStrike" cap="none" dirty="0">
                <a:solidFill>
                  <a:schemeClr val="dk1"/>
                </a:solidFill>
                <a:effectLst/>
                <a:latin typeface="Calibri"/>
                <a:ea typeface="Calibri"/>
                <a:cs typeface="Calibri"/>
                <a:sym typeface="Calibri"/>
              </a:rPr>
              <a:t>As the submission for this assignment, talk about the product you chose, describe the process of creating the price sensitivity meter, your findings, and the conclusions. </a:t>
            </a: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CLICK</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There is an app available that will run the analysis.</a:t>
            </a:r>
            <a:endParaRPr lang="en-US" sz="1200" b="1"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App available:</a:t>
            </a:r>
            <a:r>
              <a:rPr lang="en-US" sz="1200" b="0" i="0" u="none" strike="noStrike" cap="none" dirty="0">
                <a:solidFill>
                  <a:schemeClr val="dk1"/>
                </a:solidFill>
                <a:effectLst/>
                <a:latin typeface="Calibri"/>
                <a:ea typeface="Calibri"/>
                <a:cs typeface="Calibri"/>
                <a:sym typeface="Calibri"/>
              </a:rPr>
              <a:t> </a:t>
            </a:r>
            <a:r>
              <a:rPr lang="en-US" sz="1200" b="0" i="0" u="sng" strike="noStrike" cap="none" dirty="0">
                <a:solidFill>
                  <a:schemeClr val="dk1"/>
                </a:solidFill>
                <a:effectLst/>
                <a:latin typeface="Calibri"/>
                <a:ea typeface="Calibri"/>
                <a:cs typeface="Calibri"/>
                <a:sym typeface="Calibri"/>
                <a:hlinkClick r:id="rId3"/>
              </a:rPr>
              <a:t>Price Sensitivity Meter (Links to an external site.)</a:t>
            </a:r>
            <a:r>
              <a:rPr lang="en-US" sz="1200" b="0" i="0" u="none" strike="noStrike" cap="none" dirty="0">
                <a:solidFill>
                  <a:schemeClr val="dk1"/>
                </a:solidFill>
                <a:effectLst/>
                <a:latin typeface="Calibri"/>
                <a:ea typeface="Calibri"/>
                <a:cs typeface="Calibri"/>
                <a:sym typeface="Calibri"/>
              </a:rPr>
              <a:t> (click here for a </a:t>
            </a:r>
            <a:r>
              <a:rPr lang="en-US" sz="1200" b="0" i="0" u="sng" strike="noStrike" cap="none" dirty="0">
                <a:solidFill>
                  <a:schemeClr val="dk1"/>
                </a:solidFill>
                <a:effectLst/>
                <a:latin typeface="Calibri"/>
                <a:ea typeface="Calibri"/>
                <a:cs typeface="Calibri"/>
                <a:sym typeface="Calibri"/>
                <a:hlinkClick r:id="rId4"/>
              </a:rPr>
              <a:t>demo</a:t>
            </a:r>
            <a:r>
              <a:rPr lang="en-US" sz="1200" b="0" i="0" u="none" strike="noStrike" cap="none" dirty="0">
                <a:solidFill>
                  <a:schemeClr val="dk1"/>
                </a:solidFill>
                <a:effectLst/>
                <a:latin typeface="Calibri"/>
                <a:ea typeface="Calibri"/>
                <a:cs typeface="Calibri"/>
                <a:sym typeface="Calibri"/>
              </a:rPr>
              <a:t>).</a:t>
            </a:r>
          </a:p>
          <a:p>
            <a:r>
              <a:rPr lang="en-US" sz="1200" b="0" i="1" u="none" strike="noStrike" cap="none" dirty="0">
                <a:solidFill>
                  <a:schemeClr val="dk1"/>
                </a:solidFill>
                <a:effectLst/>
                <a:latin typeface="Calibri"/>
                <a:ea typeface="Calibri"/>
                <a:cs typeface="Calibri"/>
                <a:sym typeface="Calibri"/>
              </a:rPr>
              <a:t>You will be redirected to zero code learning platform where you can access the app. Login credentials will be available in your mailbox. In case you have trouble accessing the app, please write to: </a:t>
            </a:r>
            <a:r>
              <a:rPr lang="en-US" sz="1200" b="0" i="1" u="sng" strike="noStrike" cap="none" dirty="0">
                <a:solidFill>
                  <a:schemeClr val="dk1"/>
                </a:solidFill>
                <a:effectLst/>
                <a:latin typeface="Calibri"/>
                <a:ea typeface="Calibri"/>
                <a:cs typeface="Calibri"/>
                <a:sym typeface="Calibri"/>
                <a:hlinkClick r:id="rId5"/>
              </a:rPr>
              <a:t>programme.support@eruditus.com</a:t>
            </a: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656154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i="0" u="none" strike="noStrike" cap="none" dirty="0">
                <a:solidFill>
                  <a:schemeClr val="dk1"/>
                </a:solidFill>
                <a:effectLst/>
                <a:latin typeface="Calibri"/>
                <a:ea typeface="Calibri"/>
                <a:cs typeface="Calibri"/>
                <a:sym typeface="Calibri"/>
              </a:rPr>
              <a:t>Submission instructions:</a:t>
            </a:r>
          </a:p>
          <a:p>
            <a:endParaRPr lang="en-US" sz="1200" b="1"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CLICK </a:t>
            </a:r>
            <a:r>
              <a:rPr lang="en-US" sz="1200" b="0" i="0" u="none" strike="noStrike" cap="none" dirty="0">
                <a:solidFill>
                  <a:schemeClr val="dk1"/>
                </a:solidFill>
                <a:effectLst/>
                <a:latin typeface="Calibri"/>
                <a:ea typeface="Calibri"/>
                <a:cs typeface="Calibri"/>
                <a:sym typeface="Calibri"/>
              </a:rPr>
              <a:t> Similar to other assignments</a:t>
            </a:r>
          </a:p>
          <a:p>
            <a:r>
              <a:rPr lang="en-US" sz="1200" b="0" i="0" u="none" strike="noStrike" cap="none" dirty="0">
                <a:solidFill>
                  <a:schemeClr val="dk1"/>
                </a:solidFill>
                <a:effectLst/>
                <a:latin typeface="Calibri"/>
                <a:ea typeface="Calibri"/>
                <a:cs typeface="Calibri"/>
                <a:sym typeface="Calibri"/>
              </a:rPr>
              <a:t>Record your answers in a Word document.</a:t>
            </a:r>
          </a:p>
          <a:p>
            <a:r>
              <a:rPr lang="en-US" sz="1200" b="0" i="0" u="none" strike="noStrike" cap="none" dirty="0">
                <a:solidFill>
                  <a:schemeClr val="dk1"/>
                </a:solidFill>
                <a:effectLst/>
                <a:latin typeface="Calibri"/>
                <a:ea typeface="Calibri"/>
                <a:cs typeface="Calibri"/>
                <a:sym typeface="Calibri"/>
              </a:rPr>
              <a:t>Rename the file as </a:t>
            </a:r>
            <a:r>
              <a:rPr lang="en-US" sz="1200" b="1" i="0" u="none" strike="noStrike" cap="none" dirty="0">
                <a:solidFill>
                  <a:schemeClr val="dk1"/>
                </a:solidFill>
                <a:effectLst/>
                <a:latin typeface="Calibri"/>
                <a:ea typeface="Calibri"/>
                <a:cs typeface="Calibri"/>
                <a:sym typeface="Calibri"/>
              </a:rPr>
              <a:t>ISBPM_Assignment_9.2_&lt;</a:t>
            </a:r>
            <a:r>
              <a:rPr lang="en-US" sz="1200" b="1" i="0" u="none" strike="noStrike" cap="none" dirty="0" err="1">
                <a:solidFill>
                  <a:schemeClr val="dk1"/>
                </a:solidFill>
                <a:effectLst/>
                <a:latin typeface="Calibri"/>
                <a:ea typeface="Calibri"/>
                <a:cs typeface="Calibri"/>
                <a:sym typeface="Calibri"/>
              </a:rPr>
              <a:t>Your_Name</a:t>
            </a:r>
            <a:r>
              <a:rPr lang="en-US" sz="1200" b="1" i="0" u="none" strike="noStrike" cap="none" dirty="0">
                <a:solidFill>
                  <a:schemeClr val="dk1"/>
                </a:solidFill>
                <a:effectLst/>
                <a:latin typeface="Calibri"/>
                <a:ea typeface="Calibri"/>
                <a:cs typeface="Calibri"/>
                <a:sym typeface="Calibri"/>
              </a:rPr>
              <a:t>&gt;.docx.</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After you complete your assignment, select the Start Assignment button at the top of this page.</a:t>
            </a:r>
          </a:p>
          <a:p>
            <a:r>
              <a:rPr lang="en-US" sz="1200" b="0" i="0" u="none" strike="noStrike" cap="none" dirty="0">
                <a:solidFill>
                  <a:schemeClr val="dk1"/>
                </a:solidFill>
                <a:effectLst/>
                <a:latin typeface="Calibri"/>
                <a:ea typeface="Calibri"/>
                <a:cs typeface="Calibri"/>
                <a:sym typeface="Calibri"/>
              </a:rPr>
              <a:t>Upload the file containing your responses.</a:t>
            </a:r>
          </a:p>
          <a:p>
            <a:r>
              <a:rPr lang="en-US" sz="1200" b="0" i="0" u="none" strike="noStrike" cap="none" dirty="0">
                <a:solidFill>
                  <a:schemeClr val="dk1"/>
                </a:solidFill>
                <a:effectLst/>
                <a:latin typeface="Calibri"/>
                <a:ea typeface="Calibri"/>
                <a:cs typeface="Calibri"/>
                <a:sym typeface="Calibri"/>
              </a:rPr>
              <a:t>Select the Submit Assignment button to submit your response</a:t>
            </a: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CLICK</a:t>
            </a:r>
          </a:p>
          <a:p>
            <a:r>
              <a:rPr lang="en-US" sz="1200" b="0" i="0" u="none" strike="noStrike" cap="none" dirty="0">
                <a:solidFill>
                  <a:schemeClr val="dk1"/>
                </a:solidFill>
                <a:effectLst/>
                <a:latin typeface="Calibri"/>
                <a:ea typeface="Calibri"/>
                <a:cs typeface="Calibri"/>
                <a:sym typeface="Calibri"/>
              </a:rPr>
              <a:t> </a:t>
            </a:r>
            <a:r>
              <a:rPr lang="en-US" sz="1200" b="1" i="0" u="none" strike="noStrike" cap="none" dirty="0">
                <a:solidFill>
                  <a:schemeClr val="dk1"/>
                </a:solidFill>
                <a:effectLst/>
                <a:latin typeface="Calibri"/>
                <a:ea typeface="Calibri"/>
                <a:cs typeface="Calibri"/>
                <a:sym typeface="Calibri"/>
              </a:rPr>
              <a:t>Suggested time: </a:t>
            </a:r>
            <a:r>
              <a:rPr lang="en-US" sz="1200" b="0" i="0" u="none" strike="noStrike" cap="none" dirty="0">
                <a:solidFill>
                  <a:schemeClr val="dk1"/>
                </a:solidFill>
                <a:effectLst/>
                <a:latin typeface="Calibri"/>
                <a:ea typeface="Calibri"/>
                <a:cs typeface="Calibri"/>
                <a:sym typeface="Calibri"/>
              </a:rPr>
              <a:t>120 minutes</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51209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408191"/>
                </a:solidFill>
                <a:latin typeface="Arial"/>
                <a:ea typeface="Arial"/>
                <a:cs typeface="Arial"/>
                <a:sym typeface="Arial"/>
              </a:rPr>
              <a:t>Please enter your questions in the Q&amp;A box. We’ll answer these in the Q&amp;A and stop from time to time to bring these to the broader attention of the class.</a:t>
            </a:r>
            <a:endParaRPr lang="en-US" dirty="0"/>
          </a:p>
          <a:p>
            <a:pPr marL="0" marR="0" lvl="0" indent="0" algn="just" rtl="0">
              <a:spcBef>
                <a:spcPts val="0"/>
              </a:spcBef>
              <a:spcAft>
                <a:spcPts val="0"/>
              </a:spcAft>
              <a:buNone/>
            </a:pPr>
            <a:endParaRPr lang="en-US" sz="1200" dirty="0">
              <a:solidFill>
                <a:srgbClr val="408191"/>
              </a:solidFill>
              <a:latin typeface="Arial"/>
              <a:ea typeface="Arial"/>
              <a:cs typeface="Arial"/>
              <a:sym typeface="Arial"/>
            </a:endParaRPr>
          </a:p>
          <a:p>
            <a:pPr marL="0" marR="0" lvl="0" indent="0" algn="just" rtl="0">
              <a:spcBef>
                <a:spcPts val="0"/>
              </a:spcBef>
              <a:spcAft>
                <a:spcPts val="0"/>
              </a:spcAft>
              <a:buNone/>
            </a:pPr>
            <a:r>
              <a:rPr lang="en-US" sz="1200" dirty="0">
                <a:solidFill>
                  <a:srgbClr val="408191"/>
                </a:solidFill>
                <a:latin typeface="Arial"/>
                <a:ea typeface="Arial"/>
                <a:cs typeface="Arial"/>
                <a:sym typeface="Arial"/>
              </a:rPr>
              <a:t>Please enter your response in the ‘Chat box.’ Before you send it, please make sure that your response goes  to ‘Everyone’</a:t>
            </a:r>
          </a:p>
          <a:p>
            <a:pPr marL="0" marR="0" lvl="0" indent="0" algn="just" rtl="0">
              <a:spcBef>
                <a:spcPts val="0"/>
              </a:spcBef>
              <a:spcAft>
                <a:spcPts val="0"/>
              </a:spcAft>
              <a:buNone/>
            </a:pPr>
            <a:endParaRPr lang="en-US" sz="1200" dirty="0">
              <a:solidFill>
                <a:srgbClr val="408191"/>
              </a:solidFill>
              <a:latin typeface="Arial"/>
              <a:cs typeface="Arial"/>
              <a:sym typeface="Arial"/>
            </a:endParaRPr>
          </a:p>
          <a:p>
            <a:pPr marL="0" marR="0" lvl="0" indent="0" algn="just" rtl="0">
              <a:spcBef>
                <a:spcPts val="0"/>
              </a:spcBef>
              <a:spcAft>
                <a:spcPts val="0"/>
              </a:spcAft>
              <a:buNone/>
            </a:pPr>
            <a:r>
              <a:rPr lang="en-US" sz="1200" dirty="0">
                <a:solidFill>
                  <a:srgbClr val="408191"/>
                </a:solidFill>
                <a:latin typeface="Arial"/>
                <a:cs typeface="Arial"/>
                <a:sym typeface="Arial"/>
              </a:rPr>
              <a:t>We will continue to try to make the sessions interactive. Raise your hand if you’d like to talk and we will unmute you. For questions that we can not answer interactively we will take offline and post them in the discussion groups.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for today’s agenda</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963834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For the required assignment are we supposed to use zero code learning app or conjointly to derive insights?</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I would suggest using the Zero Code application. After you collect your data you can do the analysis in the application though you are free to do it any way you choose.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The professor walks through the Price Sensitivity Meter demonstration in video 11. He says you can do the analysis in Excel, though the application in Zero Code is all set up for you.</a:t>
            </a:r>
          </a:p>
          <a:p>
            <a:endParaRPr lang="en-US" sz="1200" b="0" i="0" u="none" strike="noStrike" cap="none" dirty="0">
              <a:solidFill>
                <a:schemeClr val="dk1"/>
              </a:solidFill>
              <a:effectLst/>
              <a:latin typeface="Calibri"/>
              <a:cs typeface="Calibri"/>
              <a:sym typeface="Calibri"/>
            </a:endParaRPr>
          </a:p>
          <a:p>
            <a:r>
              <a:rPr lang="en-US" sz="1200" b="1" i="0" u="none" strike="noStrike" cap="none" dirty="0">
                <a:solidFill>
                  <a:schemeClr val="dk1"/>
                </a:solidFill>
                <a:effectLst/>
                <a:latin typeface="Calibri"/>
                <a:cs typeface="Calibri"/>
                <a:sym typeface="Calibri"/>
              </a:rPr>
              <a:t>SWITCH SCREENS</a:t>
            </a:r>
            <a:endParaRPr lang="en-US" sz="1200" b="1"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790756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Recall you are asked to do the following</a:t>
            </a:r>
          </a:p>
          <a:p>
            <a:pPr marL="0" lvl="0" indent="0" algn="l" rtl="0">
              <a:lnSpc>
                <a:spcPct val="100000"/>
              </a:lnSpc>
              <a:spcBef>
                <a:spcPts val="0"/>
              </a:spcBef>
              <a:spcAft>
                <a:spcPts val="0"/>
              </a:spcAft>
              <a:buSzPts val="1400"/>
              <a:buNone/>
            </a:pPr>
            <a:endParaRPr lang="en-US" b="1" dirty="0"/>
          </a:p>
          <a:p>
            <a:pPr marL="0" lvl="0" indent="0" algn="l" rtl="0">
              <a:lnSpc>
                <a:spcPct val="100000"/>
              </a:lnSpc>
              <a:spcBef>
                <a:spcPts val="0"/>
              </a:spcBef>
              <a:spcAft>
                <a:spcPts val="0"/>
              </a:spcAft>
              <a:buSzPts val="1400"/>
              <a:buNone/>
            </a:pPr>
            <a:r>
              <a:rPr lang="en-US" sz="1200" b="1" i="0" u="none" strike="noStrike" cap="none" dirty="0">
                <a:solidFill>
                  <a:schemeClr val="dk1"/>
                </a:solidFill>
                <a:effectLst/>
                <a:latin typeface="Calibri"/>
                <a:ea typeface="Calibri"/>
                <a:cs typeface="Calibri"/>
                <a:sym typeface="Calibri"/>
              </a:rPr>
              <a:t>As the submission for this assignment, talk about the product you chose, describe the process of creating the price sensitivity meter, your findings, and the conclusions. </a:t>
            </a:r>
            <a:endParaRPr lang="en-US" b="1" dirty="0"/>
          </a:p>
          <a:p>
            <a:pPr marL="0" lvl="0" indent="0" algn="l" rtl="0">
              <a:lnSpc>
                <a:spcPct val="100000"/>
              </a:lnSpc>
              <a:spcBef>
                <a:spcPts val="0"/>
              </a:spcBef>
              <a:spcAft>
                <a:spcPts val="0"/>
              </a:spcAft>
              <a:buSzPts val="1400"/>
              <a:buNone/>
            </a:pPr>
            <a:endParaRPr lang="en-US" b="1" dirty="0"/>
          </a:p>
          <a:p>
            <a:pPr marL="0" lvl="0" indent="0" algn="l" rtl="0">
              <a:lnSpc>
                <a:spcPct val="100000"/>
              </a:lnSpc>
              <a:spcBef>
                <a:spcPts val="0"/>
              </a:spcBef>
              <a:spcAft>
                <a:spcPts val="0"/>
              </a:spcAft>
              <a:buSzPts val="1400"/>
              <a:buNone/>
            </a:pPr>
            <a:r>
              <a:rPr lang="en-US" b="1" dirty="0"/>
              <a:t>CLICK</a:t>
            </a:r>
          </a:p>
          <a:p>
            <a:pPr marL="0" lvl="0" indent="0" algn="l" rtl="0">
              <a:lnSpc>
                <a:spcPct val="100000"/>
              </a:lnSpc>
              <a:spcBef>
                <a:spcPts val="0"/>
              </a:spcBef>
              <a:spcAft>
                <a:spcPts val="0"/>
              </a:spcAft>
              <a:buSzPts val="1400"/>
              <a:buNone/>
            </a:pPr>
            <a:endParaRPr lang="en-US" b="0" dirty="0"/>
          </a:p>
          <a:p>
            <a:r>
              <a:rPr lang="en-US" sz="1200" b="0" i="0" u="none" strike="noStrike" cap="none" dirty="0">
                <a:solidFill>
                  <a:schemeClr val="dk1"/>
                </a:solidFill>
                <a:effectLst/>
                <a:latin typeface="Calibri"/>
                <a:ea typeface="Calibri"/>
                <a:cs typeface="Calibri"/>
                <a:sym typeface="Calibri"/>
              </a:rPr>
              <a:t>At what price is the product too cheap that you start doubting its quality?</a:t>
            </a: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How do you ask this question? Did you use the tool?</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At what price is the product a good bargain?</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At what price will you buy the product for its quality even if it's not a bargain?</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At what price is the product unaffordable?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This leads to a question from the Discussion Boards.</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093342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i="0" u="none" strike="noStrike" cap="none" dirty="0">
                <a:solidFill>
                  <a:schemeClr val="dk1"/>
                </a:solidFill>
                <a:effectLst/>
                <a:latin typeface="Calibri"/>
                <a:ea typeface="Calibri"/>
                <a:cs typeface="Calibri"/>
                <a:sym typeface="Calibri"/>
              </a:rPr>
              <a:t>We thought we should also add in the Self Study Discussion Question. There has been lots of great discussion about the price setting with people providing great input. Let’s take a few minutes to continue the discussion live. Here is the prompt:</a:t>
            </a:r>
          </a:p>
          <a:p>
            <a:endParaRPr lang="en-US" sz="1200" b="1"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CLICK</a:t>
            </a:r>
          </a:p>
          <a:p>
            <a:endParaRPr lang="en-US" sz="1200" b="1"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continuation with the case of the Solvents Division of the Somerset Corporation, what price would you set for per bottle? Additionally, what would be your forecasted sales volume?  </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2390460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dirty="0"/>
              <a:t>The first is an article from Forbes Magazine:</a:t>
            </a:r>
          </a:p>
          <a:p>
            <a:pPr marL="0" lvl="0" indent="0" algn="l" rtl="0">
              <a:lnSpc>
                <a:spcPct val="100000"/>
              </a:lnSpc>
              <a:spcBef>
                <a:spcPts val="0"/>
              </a:spcBef>
              <a:spcAft>
                <a:spcPts val="0"/>
              </a:spcAft>
              <a:buSzPts val="1400"/>
              <a:buNone/>
            </a:pPr>
            <a:endParaRPr lang="en-US"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dirty="0">
                <a:solidFill>
                  <a:schemeClr val="dk1"/>
                </a:solidFill>
                <a:effectLst/>
                <a:latin typeface="Calibri"/>
                <a:ea typeface="Calibri"/>
                <a:cs typeface="Calibri"/>
                <a:sym typeface="Calibri"/>
              </a:rPr>
              <a:t>How To Price Your Product: A Guide To The Van </a:t>
            </a:r>
            <a:r>
              <a:rPr lang="en-US" sz="1200" b="1" i="0" u="none" strike="noStrike" cap="none" dirty="0" err="1">
                <a:solidFill>
                  <a:schemeClr val="dk1"/>
                </a:solidFill>
                <a:effectLst/>
                <a:latin typeface="Calibri"/>
                <a:ea typeface="Calibri"/>
                <a:cs typeface="Calibri"/>
                <a:sym typeface="Calibri"/>
              </a:rPr>
              <a:t>Westendorp</a:t>
            </a:r>
            <a:r>
              <a:rPr lang="en-US" sz="1200" b="1" i="0" u="none" strike="noStrike" cap="none" dirty="0">
                <a:solidFill>
                  <a:schemeClr val="dk1"/>
                </a:solidFill>
                <a:effectLst/>
                <a:latin typeface="Calibri"/>
                <a:ea typeface="Calibri"/>
                <a:cs typeface="Calibri"/>
                <a:sym typeface="Calibri"/>
              </a:rPr>
              <a:t> Pricing Model</a:t>
            </a:r>
          </a:p>
          <a:p>
            <a:pPr marL="0" lvl="0" indent="0" algn="l" rtl="0">
              <a:lnSpc>
                <a:spcPct val="100000"/>
              </a:lnSpc>
              <a:spcBef>
                <a:spcPts val="0"/>
              </a:spcBef>
              <a:spcAft>
                <a:spcPts val="0"/>
              </a:spcAft>
              <a:buSzPts val="1400"/>
              <a:buNone/>
            </a:pPr>
            <a:r>
              <a:rPr lang="en-US" b="0" dirty="0"/>
              <a:t>https://</a:t>
            </a:r>
            <a:r>
              <a:rPr lang="en-US" b="0" dirty="0" err="1"/>
              <a:t>www.forbes.com</a:t>
            </a:r>
            <a:r>
              <a:rPr lang="en-US" b="0" dirty="0"/>
              <a:t>/sites/</a:t>
            </a:r>
            <a:r>
              <a:rPr lang="en-US" b="0" dirty="0" err="1"/>
              <a:t>rebeccasadwick</a:t>
            </a:r>
            <a:r>
              <a:rPr lang="en-US" b="0" dirty="0"/>
              <a:t>/2020/06/22/how-to-price-products/?</a:t>
            </a:r>
            <a:r>
              <a:rPr lang="en-US" b="0" dirty="0" err="1"/>
              <a:t>sh</a:t>
            </a:r>
            <a:r>
              <a:rPr lang="en-US" b="0" dirty="0"/>
              <a:t>=14e5a13d55c7</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Also, you all may remember the Conjointly product, they have a nice article on the Van </a:t>
            </a:r>
            <a:r>
              <a:rPr lang="en-US" b="0" dirty="0" err="1"/>
              <a:t>Westendorp</a:t>
            </a:r>
            <a:r>
              <a:rPr lang="en-US" b="0" dirty="0"/>
              <a:t> pricing Model.</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https://</a:t>
            </a:r>
            <a:r>
              <a:rPr lang="en-US" b="0" dirty="0" err="1"/>
              <a:t>conjointly.com</a:t>
            </a:r>
            <a:r>
              <a:rPr lang="en-US" b="0" dirty="0"/>
              <a:t>/products/van-</a:t>
            </a:r>
            <a:r>
              <a:rPr lang="en-US" b="0" dirty="0" err="1"/>
              <a:t>westendorp</a:t>
            </a:r>
            <a:r>
              <a:rPr lang="en-US" b="0" dirty="0"/>
              <a:t>/</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2688310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dirty="0"/>
              <a:t>And a nice summary article from the </a:t>
            </a:r>
            <a:r>
              <a:rPr lang="en-US" b="0" dirty="0" err="1"/>
              <a:t>Profitwell</a:t>
            </a:r>
            <a:r>
              <a:rPr lang="en-US" b="0" dirty="0"/>
              <a:t> website:</a:t>
            </a: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all" dirty="0">
                <a:solidFill>
                  <a:schemeClr val="dk1"/>
                </a:solidFill>
                <a:effectLst/>
                <a:latin typeface="Calibri"/>
                <a:ea typeface="Calibri"/>
                <a:cs typeface="Calibri"/>
                <a:sym typeface="Calibri"/>
              </a:rPr>
              <a:t>PRICING STRATEGY GUIDE: TOP PRICING STRATEGIES AND HOW THEY UNLOCK GROWTH</a:t>
            </a:r>
          </a:p>
          <a:p>
            <a:pPr marL="0" lvl="0" indent="0" algn="l" rtl="0">
              <a:lnSpc>
                <a:spcPct val="100000"/>
              </a:lnSpc>
              <a:spcBef>
                <a:spcPts val="0"/>
              </a:spcBef>
              <a:spcAft>
                <a:spcPts val="0"/>
              </a:spcAft>
              <a:buSzPts val="1400"/>
              <a:buNone/>
            </a:pPr>
            <a:r>
              <a:rPr lang="en-US" b="0" dirty="0"/>
              <a:t>https://</a:t>
            </a:r>
            <a:r>
              <a:rPr lang="en-US" b="0" dirty="0" err="1"/>
              <a:t>www.priceintelligently.com</a:t>
            </a:r>
            <a:r>
              <a:rPr lang="en-US" b="0" dirty="0"/>
              <a:t>/blog/bid/163986/a-complete-guide-to-pricing-strategy</a:t>
            </a:r>
          </a:p>
          <a:p>
            <a:pPr marL="0" lvl="0" indent="0" algn="l" rtl="0">
              <a:lnSpc>
                <a:spcPct val="100000"/>
              </a:lnSpc>
              <a:spcBef>
                <a:spcPts val="0"/>
              </a:spcBef>
              <a:spcAft>
                <a:spcPts val="0"/>
              </a:spcAft>
              <a:buSzPts val="1400"/>
              <a:buNone/>
            </a:pPr>
            <a:endParaRPr lang="en-US" b="0"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2357464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dirty="0"/>
              <a:t>Here are a number of additional links on the </a:t>
            </a:r>
            <a:r>
              <a:rPr lang="en-US" b="0" dirty="0" err="1"/>
              <a:t>VanWestendorp</a:t>
            </a:r>
            <a:r>
              <a:rPr lang="en-US" b="0" dirty="0"/>
              <a:t> Price Sensitivity Meter.</a:t>
            </a:r>
          </a:p>
          <a:p>
            <a:pPr marL="0" lvl="0" indent="0" algn="l" rtl="0">
              <a:lnSpc>
                <a:spcPct val="100000"/>
              </a:lnSpc>
              <a:spcBef>
                <a:spcPts val="0"/>
              </a:spcBef>
              <a:spcAft>
                <a:spcPts val="0"/>
              </a:spcAft>
              <a:buSzPts val="1400"/>
              <a:buNone/>
            </a:pPr>
            <a:endParaRPr lang="en-US" b="0" dirty="0"/>
          </a:p>
          <a:p>
            <a:r>
              <a:rPr lang="en-US" sz="1200" b="0" i="0" u="none" strike="noStrike" cap="none" dirty="0">
                <a:solidFill>
                  <a:schemeClr val="dk1"/>
                </a:solidFill>
                <a:effectLst/>
                <a:latin typeface="Calibri"/>
                <a:ea typeface="Calibri"/>
                <a:cs typeface="Calibri"/>
                <a:sym typeface="Calibri"/>
              </a:rPr>
              <a:t>https://</a:t>
            </a:r>
            <a:r>
              <a:rPr lang="en-US" sz="1200" b="0" i="0" u="none" strike="noStrike" cap="none" dirty="0" err="1">
                <a:solidFill>
                  <a:schemeClr val="dk1"/>
                </a:solidFill>
                <a:effectLst/>
                <a:latin typeface="Calibri"/>
                <a:ea typeface="Calibri"/>
                <a:cs typeface="Calibri"/>
                <a:sym typeface="Calibri"/>
              </a:rPr>
              <a:t>www.wallstreetmojo.com</a:t>
            </a:r>
            <a:r>
              <a:rPr lang="en-US" sz="1200" b="0" i="0" u="none" strike="noStrike" cap="none" dirty="0">
                <a:solidFill>
                  <a:schemeClr val="dk1"/>
                </a:solidFill>
                <a:effectLst/>
                <a:latin typeface="Calibri"/>
                <a:ea typeface="Calibri"/>
                <a:cs typeface="Calibri"/>
                <a:sym typeface="Calibri"/>
              </a:rPr>
              <a:t>/top-best-pricing-books/</a:t>
            </a: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https://</a:t>
            </a:r>
            <a:r>
              <a:rPr lang="en-US" sz="1200" b="0" i="0" u="none" strike="noStrike" cap="none" dirty="0" err="1">
                <a:solidFill>
                  <a:schemeClr val="dk1"/>
                </a:solidFill>
                <a:effectLst/>
                <a:latin typeface="Calibri"/>
                <a:ea typeface="Calibri"/>
                <a:cs typeface="Calibri"/>
                <a:sym typeface="Calibri"/>
              </a:rPr>
              <a:t>blog.pricebeam.com</a:t>
            </a:r>
            <a:r>
              <a:rPr lang="en-US" sz="1200" b="0" i="0" u="none" strike="noStrike" cap="none" dirty="0">
                <a:solidFill>
                  <a:schemeClr val="dk1"/>
                </a:solidFill>
                <a:effectLst/>
                <a:latin typeface="Calibri"/>
                <a:ea typeface="Calibri"/>
                <a:cs typeface="Calibri"/>
                <a:sym typeface="Calibri"/>
              </a:rPr>
              <a:t>/8-great-books-about-pricing</a:t>
            </a: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https://</a:t>
            </a:r>
            <a:r>
              <a:rPr lang="en-US" sz="1200" b="0" i="0" u="none" strike="noStrike" cap="none" dirty="0" err="1">
                <a:solidFill>
                  <a:schemeClr val="dk1"/>
                </a:solidFill>
                <a:effectLst/>
                <a:latin typeface="Calibri"/>
                <a:ea typeface="Calibri"/>
                <a:cs typeface="Calibri"/>
                <a:sym typeface="Calibri"/>
              </a:rPr>
              <a:t>insightoutdigital.com</a:t>
            </a:r>
            <a:r>
              <a:rPr lang="en-US" sz="1200" b="0" i="0" u="none" strike="noStrike" cap="none" dirty="0">
                <a:solidFill>
                  <a:schemeClr val="dk1"/>
                </a:solidFill>
                <a:effectLst/>
                <a:latin typeface="Calibri"/>
                <a:ea typeface="Calibri"/>
                <a:cs typeface="Calibri"/>
                <a:sym typeface="Calibri"/>
              </a:rPr>
              <a:t>/10-best-books-on-pricing-strategy/</a:t>
            </a: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https://</a:t>
            </a:r>
            <a:r>
              <a:rPr lang="en-US" sz="1200" b="0" i="0" u="none" strike="noStrike" cap="none" dirty="0" err="1">
                <a:solidFill>
                  <a:schemeClr val="dk1"/>
                </a:solidFill>
                <a:effectLst/>
                <a:latin typeface="Calibri"/>
                <a:ea typeface="Calibri"/>
                <a:cs typeface="Calibri"/>
                <a:sym typeface="Calibri"/>
              </a:rPr>
              <a:t>bookauthority.org</a:t>
            </a:r>
            <a:r>
              <a:rPr lang="en-US" sz="1200" b="0" i="0" u="none" strike="noStrike" cap="none" dirty="0">
                <a:solidFill>
                  <a:schemeClr val="dk1"/>
                </a:solidFill>
                <a:effectLst/>
                <a:latin typeface="Calibri"/>
                <a:ea typeface="Calibri"/>
                <a:cs typeface="Calibri"/>
                <a:sym typeface="Calibri"/>
              </a:rPr>
              <a:t>/books/best-product-pricing-books</a:t>
            </a: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https://</a:t>
            </a:r>
            <a:r>
              <a:rPr lang="en-US" sz="1200" b="0" i="0" u="none" strike="noStrike" cap="none" dirty="0" err="1">
                <a:solidFill>
                  <a:schemeClr val="dk1"/>
                </a:solidFill>
                <a:effectLst/>
                <a:latin typeface="Calibri"/>
                <a:ea typeface="Calibri"/>
                <a:cs typeface="Calibri"/>
                <a:sym typeface="Calibri"/>
              </a:rPr>
              <a:t>www.bdc.ca</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en</a:t>
            </a:r>
            <a:r>
              <a:rPr lang="en-US" sz="1200" b="0" i="0" u="none" strike="noStrike" cap="none" dirty="0">
                <a:solidFill>
                  <a:schemeClr val="dk1"/>
                </a:solidFill>
                <a:effectLst/>
                <a:latin typeface="Calibri"/>
                <a:ea typeface="Calibri"/>
                <a:cs typeface="Calibri"/>
                <a:sym typeface="Calibri"/>
              </a:rPr>
              <a:t>/articles-tools/marketing-sales-export/marketing/pricing-5-common-strategies</a:t>
            </a:r>
          </a:p>
          <a:p>
            <a:r>
              <a:rPr lang="en-US" sz="1200" b="0" i="0" u="sng" strike="noStrike" cap="none" dirty="0">
                <a:solidFill>
                  <a:schemeClr val="dk1"/>
                </a:solidFill>
                <a:effectLst/>
                <a:latin typeface="Calibri"/>
                <a:ea typeface="Calibri"/>
                <a:cs typeface="Calibri"/>
                <a:sym typeface="Calibri"/>
              </a:rPr>
              <a:t>Reference links on van-</a:t>
            </a:r>
            <a:r>
              <a:rPr lang="en-US" sz="1200" b="0" i="0" u="sng" strike="noStrike" cap="none" dirty="0" err="1">
                <a:solidFill>
                  <a:schemeClr val="dk1"/>
                </a:solidFill>
                <a:effectLst/>
                <a:latin typeface="Calibri"/>
                <a:ea typeface="Calibri"/>
                <a:cs typeface="Calibri"/>
                <a:sym typeface="Calibri"/>
              </a:rPr>
              <a:t>westendorps</a:t>
            </a:r>
            <a:r>
              <a:rPr lang="en-US" sz="1200" b="0" i="0" u="sng" strike="noStrike" cap="none" dirty="0">
                <a:solidFill>
                  <a:schemeClr val="dk1"/>
                </a:solidFill>
                <a:effectLst/>
                <a:latin typeface="Calibri"/>
                <a:ea typeface="Calibri"/>
                <a:cs typeface="Calibri"/>
                <a:sym typeface="Calibri"/>
              </a:rPr>
              <a:t>-price-sensitivity-meter</a:t>
            </a: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https://</a:t>
            </a:r>
            <a:r>
              <a:rPr lang="en-US" sz="1200" b="0" i="0" u="none" strike="noStrike" cap="none" dirty="0" err="1">
                <a:solidFill>
                  <a:schemeClr val="dk1"/>
                </a:solidFill>
                <a:effectLst/>
                <a:latin typeface="Calibri"/>
                <a:ea typeface="Calibri"/>
                <a:cs typeface="Calibri"/>
                <a:sym typeface="Calibri"/>
              </a:rPr>
              <a:t>www.forbes.com</a:t>
            </a:r>
            <a:r>
              <a:rPr lang="en-US" sz="1200" b="0" i="0" u="none" strike="noStrike" cap="none" dirty="0">
                <a:solidFill>
                  <a:schemeClr val="dk1"/>
                </a:solidFill>
                <a:effectLst/>
                <a:latin typeface="Calibri"/>
                <a:ea typeface="Calibri"/>
                <a:cs typeface="Calibri"/>
                <a:sym typeface="Calibri"/>
              </a:rPr>
              <a:t>/sites/</a:t>
            </a:r>
            <a:r>
              <a:rPr lang="en-US" sz="1200" b="0" i="0" u="none" strike="noStrike" cap="none" dirty="0" err="1">
                <a:solidFill>
                  <a:schemeClr val="dk1"/>
                </a:solidFill>
                <a:effectLst/>
                <a:latin typeface="Calibri"/>
                <a:ea typeface="Calibri"/>
                <a:cs typeface="Calibri"/>
                <a:sym typeface="Calibri"/>
              </a:rPr>
              <a:t>rebeccasadwick</a:t>
            </a:r>
            <a:r>
              <a:rPr lang="en-US" sz="1200" b="0" i="0" u="none" strike="noStrike" cap="none" dirty="0">
                <a:solidFill>
                  <a:schemeClr val="dk1"/>
                </a:solidFill>
                <a:effectLst/>
                <a:latin typeface="Calibri"/>
                <a:ea typeface="Calibri"/>
                <a:cs typeface="Calibri"/>
                <a:sym typeface="Calibri"/>
              </a:rPr>
              <a:t>/2020/06/22/how-to-price-products/?</a:t>
            </a:r>
            <a:r>
              <a:rPr lang="en-US" sz="1200" b="0" i="0" u="none" strike="noStrike" cap="none" dirty="0" err="1">
                <a:solidFill>
                  <a:schemeClr val="dk1"/>
                </a:solidFill>
                <a:effectLst/>
                <a:latin typeface="Calibri"/>
                <a:ea typeface="Calibri"/>
                <a:cs typeface="Calibri"/>
                <a:sym typeface="Calibri"/>
              </a:rPr>
              <a:t>sh</a:t>
            </a:r>
            <a:r>
              <a:rPr lang="en-US" sz="1200" b="0" i="0" u="none" strike="noStrike" cap="none" dirty="0">
                <a:solidFill>
                  <a:schemeClr val="dk1"/>
                </a:solidFill>
                <a:effectLst/>
                <a:latin typeface="Calibri"/>
                <a:ea typeface="Calibri"/>
                <a:cs typeface="Calibri"/>
                <a:sym typeface="Calibri"/>
              </a:rPr>
              <a:t>=4ffe0e2655c7</a:t>
            </a: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https://</a:t>
            </a:r>
            <a:r>
              <a:rPr lang="en-US" sz="1200" b="0" i="0" u="none" strike="noStrike" cap="none" dirty="0" err="1">
                <a:solidFill>
                  <a:schemeClr val="dk1"/>
                </a:solidFill>
                <a:effectLst/>
                <a:latin typeface="Calibri"/>
                <a:ea typeface="Calibri"/>
                <a:cs typeface="Calibri"/>
                <a:sym typeface="Calibri"/>
              </a:rPr>
              <a:t>towardsdatascience.com</a:t>
            </a:r>
            <a:r>
              <a:rPr lang="en-US" sz="1200" b="0" i="0" u="none" strike="noStrike" cap="none" dirty="0">
                <a:solidFill>
                  <a:schemeClr val="dk1"/>
                </a:solidFill>
                <a:effectLst/>
                <a:latin typeface="Calibri"/>
                <a:ea typeface="Calibri"/>
                <a:cs typeface="Calibri"/>
                <a:sym typeface="Calibri"/>
              </a:rPr>
              <a:t>/pricing-research-van-westendorps-price-sensitivity-meter-in-python-ec07fabbeacd</a:t>
            </a: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https://</a:t>
            </a:r>
            <a:r>
              <a:rPr lang="en-US" sz="1200" b="0" i="0" u="none" strike="noStrike" cap="none" dirty="0" err="1">
                <a:solidFill>
                  <a:schemeClr val="dk1"/>
                </a:solidFill>
                <a:effectLst/>
                <a:latin typeface="Calibri"/>
                <a:ea typeface="Calibri"/>
                <a:cs typeface="Calibri"/>
                <a:sym typeface="Calibri"/>
              </a:rPr>
              <a:t>www.questionpro.com</a:t>
            </a:r>
            <a:r>
              <a:rPr lang="en-US" sz="1200" b="0" i="0" u="none" strike="noStrike" cap="none" dirty="0">
                <a:solidFill>
                  <a:schemeClr val="dk1"/>
                </a:solidFill>
                <a:effectLst/>
                <a:latin typeface="Calibri"/>
                <a:ea typeface="Calibri"/>
                <a:cs typeface="Calibri"/>
                <a:sym typeface="Calibri"/>
              </a:rPr>
              <a:t>/blog/van-</a:t>
            </a:r>
            <a:r>
              <a:rPr lang="en-US" sz="1200" b="0" i="0" u="none" strike="noStrike" cap="none" dirty="0" err="1">
                <a:solidFill>
                  <a:schemeClr val="dk1"/>
                </a:solidFill>
                <a:effectLst/>
                <a:latin typeface="Calibri"/>
                <a:ea typeface="Calibri"/>
                <a:cs typeface="Calibri"/>
                <a:sym typeface="Calibri"/>
              </a:rPr>
              <a:t>westendorp</a:t>
            </a:r>
            <a:r>
              <a:rPr lang="en-US" sz="1200" b="0" i="0" u="none" strike="noStrike" cap="none" dirty="0">
                <a:solidFill>
                  <a:schemeClr val="dk1"/>
                </a:solidFill>
                <a:effectLst/>
                <a:latin typeface="Calibri"/>
                <a:ea typeface="Calibri"/>
                <a:cs typeface="Calibri"/>
                <a:sym typeface="Calibri"/>
              </a:rPr>
              <a:t>-price-sensitivity-meter/</a:t>
            </a: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https://</a:t>
            </a:r>
            <a:r>
              <a:rPr lang="en-US" sz="1200" b="0" i="0" u="none" strike="noStrike" cap="none" dirty="0" err="1">
                <a:solidFill>
                  <a:schemeClr val="dk1"/>
                </a:solidFill>
                <a:effectLst/>
                <a:latin typeface="Calibri"/>
                <a:ea typeface="Calibri"/>
                <a:cs typeface="Calibri"/>
                <a:sym typeface="Calibri"/>
              </a:rPr>
              <a:t>conjointly.com</a:t>
            </a:r>
            <a:r>
              <a:rPr lang="en-US" sz="1200" b="0" i="0" u="none" strike="noStrike" cap="none" dirty="0">
                <a:solidFill>
                  <a:schemeClr val="dk1"/>
                </a:solidFill>
                <a:effectLst/>
                <a:latin typeface="Calibri"/>
                <a:ea typeface="Calibri"/>
                <a:cs typeface="Calibri"/>
                <a:sym typeface="Calibri"/>
              </a:rPr>
              <a:t>/products/van-</a:t>
            </a:r>
            <a:r>
              <a:rPr lang="en-US" sz="1200" b="0" i="0" u="none" strike="noStrike" cap="none" dirty="0" err="1">
                <a:solidFill>
                  <a:schemeClr val="dk1"/>
                </a:solidFill>
                <a:effectLst/>
                <a:latin typeface="Calibri"/>
                <a:ea typeface="Calibri"/>
                <a:cs typeface="Calibri"/>
                <a:sym typeface="Calibri"/>
              </a:rPr>
              <a:t>westendorp</a:t>
            </a:r>
            <a:r>
              <a:rPr lang="en-US" sz="1200" b="0" i="0" u="none" strike="noStrike" cap="none" dirty="0">
                <a:solidFill>
                  <a:schemeClr val="dk1"/>
                </a:solidFill>
                <a:effectLst/>
                <a:latin typeface="Calibri"/>
                <a:ea typeface="Calibri"/>
                <a:cs typeface="Calibri"/>
                <a:sym typeface="Calibri"/>
              </a:rPr>
              <a:t>/</a:t>
            </a:r>
          </a:p>
          <a:p>
            <a:pPr marL="0" lvl="0" indent="0" algn="l" rtl="0">
              <a:lnSpc>
                <a:spcPct val="100000"/>
              </a:lnSpc>
              <a:spcBef>
                <a:spcPts val="0"/>
              </a:spcBef>
              <a:spcAft>
                <a:spcPts val="0"/>
              </a:spcAft>
              <a:buSzPts val="1400"/>
              <a:buNone/>
            </a:pPr>
            <a:endParaRPr lang="en-US" b="0"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68418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i="0" u="none" strike="noStrike" cap="none" dirty="0">
                <a:solidFill>
                  <a:schemeClr val="dk1"/>
                </a:solidFill>
                <a:effectLst/>
                <a:latin typeface="Calibri"/>
                <a:ea typeface="Calibri"/>
                <a:cs typeface="Calibri"/>
                <a:sym typeface="Calibri"/>
              </a:rPr>
              <a:t>Course/Program learning outcomes addressed this week:</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Evaluate product road-mapping and prototyping decisions using various product management techniques and practices.</a:t>
            </a:r>
          </a:p>
          <a:p>
            <a:r>
              <a:rPr lang="en-US" sz="1200" b="0" i="0" u="none" strike="noStrike" cap="none" dirty="0">
                <a:solidFill>
                  <a:schemeClr val="dk1"/>
                </a:solidFill>
                <a:effectLst/>
                <a:latin typeface="Calibri"/>
                <a:ea typeface="Calibri"/>
                <a:cs typeface="Calibri"/>
                <a:sym typeface="Calibri"/>
              </a:rPr>
              <a:t>Outline a plan to create a competitive, scalable product using key product development strategies and frameworks.</a:t>
            </a:r>
          </a:p>
          <a:p>
            <a:r>
              <a:rPr lang="en-US" sz="1200" b="1" i="0" u="none" strike="noStrike" cap="none" dirty="0">
                <a:solidFill>
                  <a:schemeClr val="dk1"/>
                </a:solidFill>
                <a:effectLst/>
                <a:latin typeface="Calibri"/>
                <a:ea typeface="Calibri"/>
                <a:cs typeface="Calibri"/>
                <a:sym typeface="Calibri"/>
              </a:rPr>
              <a:t> By the end of this week, you will be able to:</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Learn to innovate beyond the product.</a:t>
            </a:r>
          </a:p>
          <a:p>
            <a:r>
              <a:rPr lang="en-US" sz="1200" b="0" i="0" u="none" strike="noStrike" cap="none" dirty="0">
                <a:solidFill>
                  <a:schemeClr val="dk1"/>
                </a:solidFill>
                <a:effectLst/>
                <a:latin typeface="Calibri"/>
                <a:ea typeface="Calibri"/>
                <a:cs typeface="Calibri"/>
                <a:sym typeface="Calibri"/>
              </a:rPr>
              <a:t>Balance brand positioning, pricing and distribution.</a:t>
            </a:r>
          </a:p>
          <a:p>
            <a:r>
              <a:rPr lang="en-US" sz="1200" b="0" i="0" u="none" strike="noStrike" cap="none" dirty="0">
                <a:solidFill>
                  <a:schemeClr val="dk1"/>
                </a:solidFill>
                <a:effectLst/>
                <a:latin typeface="Calibri"/>
                <a:ea typeface="Calibri"/>
                <a:cs typeface="Calibri"/>
                <a:sym typeface="Calibri"/>
              </a:rPr>
              <a:t>Understand how to build differentiated brands in sectors like FMCG markets, fintech services and consumer durables.</a:t>
            </a:r>
          </a:p>
          <a:p>
            <a:r>
              <a:rPr lang="en-US" sz="1200" b="0" i="0" u="none" strike="noStrike" cap="none" dirty="0">
                <a:solidFill>
                  <a:schemeClr val="dk1"/>
                </a:solidFill>
                <a:effectLst/>
                <a:latin typeface="Calibri"/>
                <a:ea typeface="Calibri"/>
                <a:cs typeface="Calibri"/>
                <a:sym typeface="Calibri"/>
              </a:rPr>
              <a:t>Understand the role of marketing and brand strategy in enhancing brand equity.</a:t>
            </a:r>
          </a:p>
          <a:p>
            <a:br>
              <a:rPr lang="en-US" dirty="0"/>
            </a:br>
            <a:endParaRPr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662968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7" name="Google Shape;33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2593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In today’s session we will cover the following topics:</a:t>
            </a:r>
          </a:p>
          <a:p>
            <a:pPr marL="0" lvl="0" indent="0" algn="l" rtl="0">
              <a:spcBef>
                <a:spcPts val="0"/>
              </a:spcBef>
              <a:spcAft>
                <a:spcPts val="0"/>
              </a:spcAft>
              <a:buNone/>
            </a:pP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Module Review</a:t>
            </a:r>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Assignment Discussions</a:t>
            </a:r>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rPr>
              <a:t>Additional Resources</a:t>
            </a:r>
          </a:p>
          <a:p>
            <a:pPr marL="285750" marR="0" lvl="0" indent="-285750" algn="l" rtl="0">
              <a:lnSpc>
                <a:spcPct val="150000"/>
              </a:lnSpc>
              <a:spcBef>
                <a:spcPts val="0"/>
              </a:spcBef>
              <a:spcAft>
                <a:spcPts val="0"/>
              </a:spcAft>
              <a:buClr>
                <a:srgbClr val="408191"/>
              </a:buClr>
              <a:buSzPts val="2800"/>
              <a:buFont typeface="Arial"/>
              <a:buChar char="•"/>
            </a:pPr>
            <a:r>
              <a:rPr lang="en-US" sz="1200" dirty="0" err="1">
                <a:solidFill>
                  <a:srgbClr val="408191"/>
                </a:solidFill>
                <a:latin typeface="Arial"/>
                <a:ea typeface="Arial"/>
                <a:cs typeface="Arial"/>
                <a:sym typeface="Arial"/>
              </a:rPr>
              <a:t>Programme</a:t>
            </a:r>
            <a:r>
              <a:rPr lang="en-US" sz="1200" dirty="0">
                <a:solidFill>
                  <a:srgbClr val="408191"/>
                </a:solidFill>
                <a:latin typeface="Arial"/>
                <a:ea typeface="Arial"/>
                <a:cs typeface="Arial"/>
                <a:sym typeface="Arial"/>
              </a:rPr>
              <a:t> Schedule</a:t>
            </a: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Next Week</a:t>
            </a: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Q&amp;A</a:t>
            </a:r>
            <a:r>
              <a:rPr lang="en-US" sz="1200" dirty="0">
                <a:solidFill>
                  <a:schemeClr val="dk1"/>
                </a:solidFill>
                <a:latin typeface="+mn-lt"/>
                <a:ea typeface="Arial"/>
                <a:cs typeface="Calibri"/>
                <a:sym typeface="Calibri"/>
              </a:rPr>
              <a:t> </a:t>
            </a:r>
            <a:r>
              <a:rPr lang="en-US" sz="1200" dirty="0">
                <a:solidFill>
                  <a:srgbClr val="408191"/>
                </a:solidFill>
                <a:latin typeface="Arial"/>
                <a:ea typeface="Arial"/>
                <a:cs typeface="Arial"/>
                <a:sym typeface="Arial"/>
              </a:rPr>
              <a:t>– We will reserve the last 15-30 minutes of the session for additional questions if they were not answered online or during the review and assignment discussion.</a:t>
            </a:r>
            <a:endParaRPr lang="en-US" dirty="0"/>
          </a:p>
          <a:p>
            <a:pPr marL="0" lvl="0" indent="0" algn="l" rtl="0">
              <a:spcBef>
                <a:spcPts val="0"/>
              </a:spcBef>
              <a:spcAft>
                <a:spcPts val="0"/>
              </a:spcAft>
              <a:buNone/>
            </a:pPr>
            <a:endParaRPr lang="en-US" dirty="0"/>
          </a:p>
        </p:txBody>
      </p:sp>
      <p:sp>
        <p:nvSpPr>
          <p:cNvPr id="110" name="Google Shape;1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738665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Note that we are still in the design phase. This week we focus a bit more on Market Research to help guide your product development.</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296587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The fundamentals of pricing is that you want to first show a profit, second to maximize profit.</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 basic inputs are the Sales Revenues minus the Total Cost</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Which breaks down further to the price of the product times the sales or unit volume</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MINUS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 Variable Cost + The Fixed Cost.</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2672953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Assuming we have a profitable product, what can we do to improve Profits:</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Advertising to help increase sales volume</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Customer Acquisition</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New market expansions to increase the reach of the product, which would increase the sales volume</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New product launches which may change some of the dynamics between the broader profit equation or maybe to address competitive pressures to maintain sales volume</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Product Quality improvement – For similar reasons, to help maintain sales due to the better performance of the product</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Cost reductions – To decrease the product cost, which can provide more pricing latitude . . . Though may also impact the perception of quality.</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314709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So, what should you focus on? It is hard to tell though here is some research from the lectures . .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Less than 15% of North American companies do serious pricing research . .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936298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Of those that do they find that a 1% change in price could lead to roughly 9% increase in the profitability.</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So, let’s focus a bit on pricing . . .</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813145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There are basically three ways that firms perform pricing:</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Cost based where they assess their costs and mark that amount up for a reasonable profit</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Competition based where they look at what others charge in the market and base pricing off that anchor</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Customer based where they look to customers to define the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value</a:t>
            </a:r>
            <a:r>
              <a:rPr lang="en-US" sz="1200" dirty="0">
                <a:effectLst/>
                <a:latin typeface="Calibri" panose="020F0502020204030204" pitchFamily="34" charset="0"/>
                <a:ea typeface="Calibri" panose="020F0502020204030204" pitchFamily="34" charset="0"/>
                <a:cs typeface="Times New Roman" panose="02020603050405020304" pitchFamily="18" charset="0"/>
              </a:rPr>
              <a:t> of the product/solution.</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 first 2 are easier to research and set</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Customer based is more valuable to the firm. Amazon is a company that is obsessed with solving customer problems and ignoring their competition. It can often be a great way to the approach the market due to the long term value you can create, though it is more work.</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 pricing exercises we are working through are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Customer</a:t>
            </a:r>
            <a:r>
              <a:rPr lang="en-US" sz="1200" dirty="0">
                <a:effectLst/>
                <a:latin typeface="Calibri" panose="020F0502020204030204" pitchFamily="34" charset="0"/>
                <a:ea typeface="Calibri" panose="020F0502020204030204" pitchFamily="34" charset="0"/>
                <a:cs typeface="Times New Roman" panose="02020603050405020304" pitchFamily="18" charset="0"/>
              </a:rPr>
              <a:t> based and really about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finding the value </a:t>
            </a:r>
            <a:r>
              <a:rPr lang="en-US" sz="1200" dirty="0">
                <a:effectLst/>
                <a:latin typeface="Calibri" panose="020F0502020204030204" pitchFamily="34" charset="0"/>
                <a:ea typeface="Calibri" panose="020F0502020204030204" pitchFamily="34" charset="0"/>
                <a:cs typeface="Times New Roman" panose="02020603050405020304" pitchFamily="18" charset="0"/>
              </a:rPr>
              <a:t>of the product/solution for the customer.</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8823258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ack">
    <p:bg>
      <p:bgPr>
        <a:solidFill>
          <a:srgbClr val="00000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3CAE4B-58EE-AE4D-988B-C88C1EA8B5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499390"/>
            <a:ext cx="4502100" cy="1502514"/>
          </a:xfrm>
          <a:prstGeom prst="rect">
            <a:avLst/>
          </a:prstGeom>
        </p:spPr>
      </p:pic>
      <p:sp>
        <p:nvSpPr>
          <p:cNvPr id="11" name="Title 3">
            <a:extLst>
              <a:ext uri="{FF2B5EF4-FFF2-40B4-BE49-F238E27FC236}">
                <a16:creationId xmlns:a16="http://schemas.microsoft.com/office/drawing/2014/main" id="{CB967A32-F59F-49C2-A138-3855F9E83764}"/>
              </a:ext>
            </a:extLst>
          </p:cNvPr>
          <p:cNvSpPr>
            <a:spLocks noGrp="1"/>
          </p:cNvSpPr>
          <p:nvPr>
            <p:ph type="title"/>
          </p:nvPr>
        </p:nvSpPr>
        <p:spPr>
          <a:xfrm>
            <a:off x="701099" y="5714970"/>
            <a:ext cx="8138071" cy="457200"/>
          </a:xfrm>
        </p:spPr>
        <p:txBody>
          <a:bodyPr>
            <a:noAutofit/>
          </a:bodyPr>
          <a:lstStyle>
            <a:lvl1pPr>
              <a:defRPr sz="2400">
                <a:solidFill>
                  <a:srgbClr val="00BE6D"/>
                </a:solidFill>
              </a:defRPr>
            </a:lvl1pPr>
          </a:lstStyle>
          <a:p>
            <a:r>
              <a:rPr lang="en-US" dirty="0"/>
              <a:t>Click to edit Master title style</a:t>
            </a:r>
          </a:p>
        </p:txBody>
      </p:sp>
    </p:spTree>
    <p:extLst>
      <p:ext uri="{BB962C8B-B14F-4D97-AF65-F5344CB8AC3E}">
        <p14:creationId xmlns:p14="http://schemas.microsoft.com/office/powerpoint/2010/main" val="250348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and Object">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5" name="Content Placeholder 4">
            <a:extLst>
              <a:ext uri="{FF2B5EF4-FFF2-40B4-BE49-F238E27FC236}">
                <a16:creationId xmlns:a16="http://schemas.microsoft.com/office/drawing/2014/main" id="{DDAA9609-DB33-4DE9-8FE5-30D5311E1D5F}"/>
              </a:ext>
            </a:extLst>
          </p:cNvPr>
          <p:cNvSpPr>
            <a:spLocks noGrp="1"/>
          </p:cNvSpPr>
          <p:nvPr>
            <p:ph sz="quarter" idx="19" hasCustomPrompt="1"/>
          </p:nvPr>
        </p:nvSpPr>
        <p:spPr>
          <a:xfrm>
            <a:off x="6004561" y="1600221"/>
            <a:ext cx="5486340" cy="4574850"/>
          </a:xfrm>
          <a:solidFill>
            <a:schemeClr val="bg1">
              <a:lumMod val="95000"/>
            </a:schemeClr>
          </a:solidFill>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a:extLst>
              <a:ext uri="{FF2B5EF4-FFF2-40B4-BE49-F238E27FC236}">
                <a16:creationId xmlns:a16="http://schemas.microsoft.com/office/drawing/2014/main" id="{FF391444-83A9-4364-A108-58EFD96E51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666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and 2 Objects">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10" name="Content Placeholder 4">
            <a:extLst>
              <a:ext uri="{FF2B5EF4-FFF2-40B4-BE49-F238E27FC236}">
                <a16:creationId xmlns:a16="http://schemas.microsoft.com/office/drawing/2014/main" id="{40FF32E8-005C-46E1-B104-6F6D9A79B6E9}"/>
              </a:ext>
            </a:extLst>
          </p:cNvPr>
          <p:cNvSpPr>
            <a:spLocks noGrp="1"/>
          </p:cNvSpPr>
          <p:nvPr>
            <p:ph sz="quarter" idx="20" hasCustomPrompt="1"/>
          </p:nvPr>
        </p:nvSpPr>
        <p:spPr>
          <a:xfrm>
            <a:off x="6004560" y="1600220"/>
            <a:ext cx="2651732" cy="4480511"/>
          </a:xfrm>
          <a:solidFill>
            <a:schemeClr val="bg1">
              <a:lumMod val="95000"/>
            </a:schemeClr>
          </a:solidFill>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4">
            <a:extLst>
              <a:ext uri="{FF2B5EF4-FFF2-40B4-BE49-F238E27FC236}">
                <a16:creationId xmlns:a16="http://schemas.microsoft.com/office/drawing/2014/main" id="{9F0FE867-DF53-41BA-BBCC-50DEA9560B99}"/>
              </a:ext>
            </a:extLst>
          </p:cNvPr>
          <p:cNvSpPr>
            <a:spLocks noGrp="1"/>
          </p:cNvSpPr>
          <p:nvPr>
            <p:ph sz="quarter" idx="21" hasCustomPrompt="1"/>
          </p:nvPr>
        </p:nvSpPr>
        <p:spPr>
          <a:xfrm>
            <a:off x="8839169" y="1600220"/>
            <a:ext cx="2651732" cy="4480511"/>
          </a:xfrm>
          <a:solidFill>
            <a:schemeClr val="bg1">
              <a:lumMod val="95000"/>
            </a:schemeClr>
          </a:solidFill>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C4B00886-3E9B-4785-8571-A630DDE653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340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and 4 Objects">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10" name="Content Placeholder 4">
            <a:extLst>
              <a:ext uri="{FF2B5EF4-FFF2-40B4-BE49-F238E27FC236}">
                <a16:creationId xmlns:a16="http://schemas.microsoft.com/office/drawing/2014/main" id="{40FF32E8-005C-46E1-B104-6F6D9A79B6E9}"/>
              </a:ext>
            </a:extLst>
          </p:cNvPr>
          <p:cNvSpPr>
            <a:spLocks noGrp="1"/>
          </p:cNvSpPr>
          <p:nvPr>
            <p:ph sz="quarter" idx="20" hasCustomPrompt="1"/>
          </p:nvPr>
        </p:nvSpPr>
        <p:spPr>
          <a:xfrm>
            <a:off x="6736073" y="1600221"/>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4">
            <a:extLst>
              <a:ext uri="{FF2B5EF4-FFF2-40B4-BE49-F238E27FC236}">
                <a16:creationId xmlns:a16="http://schemas.microsoft.com/office/drawing/2014/main" id="{9F0FE867-DF53-41BA-BBCC-50DEA9560B99}"/>
              </a:ext>
            </a:extLst>
          </p:cNvPr>
          <p:cNvSpPr>
            <a:spLocks noGrp="1"/>
          </p:cNvSpPr>
          <p:nvPr>
            <p:ph sz="quarter" idx="21" hasCustomPrompt="1"/>
          </p:nvPr>
        </p:nvSpPr>
        <p:spPr>
          <a:xfrm>
            <a:off x="9221533" y="1600221"/>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4">
            <a:extLst>
              <a:ext uri="{FF2B5EF4-FFF2-40B4-BE49-F238E27FC236}">
                <a16:creationId xmlns:a16="http://schemas.microsoft.com/office/drawing/2014/main" id="{5C69CFE3-915C-4223-8421-A9FF39FCE788}"/>
              </a:ext>
            </a:extLst>
          </p:cNvPr>
          <p:cNvSpPr>
            <a:spLocks noGrp="1"/>
          </p:cNvSpPr>
          <p:nvPr>
            <p:ph sz="quarter" idx="22" hasCustomPrompt="1"/>
          </p:nvPr>
        </p:nvSpPr>
        <p:spPr>
          <a:xfrm>
            <a:off x="6713350" y="3976800"/>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4">
            <a:extLst>
              <a:ext uri="{FF2B5EF4-FFF2-40B4-BE49-F238E27FC236}">
                <a16:creationId xmlns:a16="http://schemas.microsoft.com/office/drawing/2014/main" id="{FEF1F067-5149-4998-88C5-1E07ECF3DFBD}"/>
              </a:ext>
            </a:extLst>
          </p:cNvPr>
          <p:cNvSpPr>
            <a:spLocks noGrp="1"/>
          </p:cNvSpPr>
          <p:nvPr>
            <p:ph sz="quarter" idx="23" hasCustomPrompt="1"/>
          </p:nvPr>
        </p:nvSpPr>
        <p:spPr>
          <a:xfrm>
            <a:off x="9221533" y="3976800"/>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DF61A6E8-C0EC-4DE1-AAE2-02F07CEDADB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1691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and Graph">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sz="2000" b="1" dirty="0">
                <a:solidFill>
                  <a:srgbClr val="00BE6D"/>
                </a:solidFill>
                <a:latin typeface="Montserrat" charset="0"/>
              </a:rPr>
              <a:t>Click to edit Master subtitle style</a:t>
            </a:r>
            <a:endParaRPr lang="en-US" dirty="0"/>
          </a:p>
        </p:txBody>
      </p:sp>
      <p:sp>
        <p:nvSpPr>
          <p:cNvPr id="8" name="object 11">
            <a:extLst>
              <a:ext uri="{FF2B5EF4-FFF2-40B4-BE49-F238E27FC236}">
                <a16:creationId xmlns:a16="http://schemas.microsoft.com/office/drawing/2014/main" id="{5B2FFAFB-8F4D-4F96-8428-8C649C7FC95A}"/>
              </a:ext>
            </a:extLst>
          </p:cNvPr>
          <p:cNvSpPr/>
          <p:nvPr userDrawn="1"/>
        </p:nvSpPr>
        <p:spPr>
          <a:xfrm>
            <a:off x="6827509" y="2697458"/>
            <a:ext cx="274320" cy="2743200"/>
          </a:xfrm>
          <a:custGeom>
            <a:avLst/>
            <a:gdLst/>
            <a:ahLst/>
            <a:cxnLst/>
            <a:rect l="l" t="t" r="r" b="b"/>
            <a:pathLst>
              <a:path w="313054" h="2712720">
                <a:moveTo>
                  <a:pt x="312585" y="0"/>
                </a:moveTo>
                <a:lnTo>
                  <a:pt x="0" y="0"/>
                </a:lnTo>
                <a:lnTo>
                  <a:pt x="0" y="2712580"/>
                </a:lnTo>
                <a:lnTo>
                  <a:pt x="312585" y="2712580"/>
                </a:lnTo>
              </a:path>
            </a:pathLst>
          </a:custGeom>
          <a:ln w="31750">
            <a:solidFill>
              <a:srgbClr val="00BE6D"/>
            </a:solidFill>
          </a:ln>
        </p:spPr>
        <p:txBody>
          <a:bodyPr wrap="square" lIns="0" tIns="0" rIns="0" bIns="0" rtlCol="0"/>
          <a:lstStyle/>
          <a:p>
            <a:endParaRPr/>
          </a:p>
        </p:txBody>
      </p:sp>
      <p:sp>
        <p:nvSpPr>
          <p:cNvPr id="9" name="object 12">
            <a:extLst>
              <a:ext uri="{FF2B5EF4-FFF2-40B4-BE49-F238E27FC236}">
                <a16:creationId xmlns:a16="http://schemas.microsoft.com/office/drawing/2014/main" id="{EA7DE643-C887-4DC0-AE53-E71C371F5AAD}"/>
              </a:ext>
            </a:extLst>
          </p:cNvPr>
          <p:cNvSpPr/>
          <p:nvPr userDrawn="1"/>
        </p:nvSpPr>
        <p:spPr>
          <a:xfrm>
            <a:off x="11216581" y="2697458"/>
            <a:ext cx="274320" cy="2743200"/>
          </a:xfrm>
          <a:custGeom>
            <a:avLst/>
            <a:gdLst/>
            <a:ahLst/>
            <a:cxnLst/>
            <a:rect l="l" t="t" r="r" b="b"/>
            <a:pathLst>
              <a:path w="313054" h="2712720">
                <a:moveTo>
                  <a:pt x="0" y="0"/>
                </a:moveTo>
                <a:lnTo>
                  <a:pt x="312585" y="0"/>
                </a:lnTo>
                <a:lnTo>
                  <a:pt x="312585" y="2712580"/>
                </a:lnTo>
                <a:lnTo>
                  <a:pt x="0" y="2712580"/>
                </a:lnTo>
              </a:path>
            </a:pathLst>
          </a:custGeom>
          <a:ln w="31750">
            <a:solidFill>
              <a:srgbClr val="00BE6D"/>
            </a:solidFill>
          </a:ln>
        </p:spPr>
        <p:txBody>
          <a:bodyPr wrap="square" lIns="0" tIns="0" rIns="0" bIns="0" rtlCol="0"/>
          <a:lstStyle/>
          <a:p>
            <a:endParaRPr/>
          </a:p>
        </p:txBody>
      </p:sp>
      <p:sp>
        <p:nvSpPr>
          <p:cNvPr id="10" name="Text Placeholder 6">
            <a:extLst>
              <a:ext uri="{FF2B5EF4-FFF2-40B4-BE49-F238E27FC236}">
                <a16:creationId xmlns:a16="http://schemas.microsoft.com/office/drawing/2014/main" id="{C2BA9B0C-8A88-45E4-AB1D-CC7A4E777EB7}"/>
              </a:ext>
            </a:extLst>
          </p:cNvPr>
          <p:cNvSpPr>
            <a:spLocks noGrp="1"/>
          </p:cNvSpPr>
          <p:nvPr>
            <p:ph type="body" sz="quarter" idx="18"/>
          </p:nvPr>
        </p:nvSpPr>
        <p:spPr>
          <a:xfrm>
            <a:off x="7010390" y="2880367"/>
            <a:ext cx="4297633" cy="2377414"/>
          </a:xfrm>
          <a:prstGeom prst="rect">
            <a:avLst/>
          </a:prstGeom>
        </p:spPr>
        <p:txBody>
          <a:bodyPr lIns="0" tIns="0" rIns="0" bIns="0" anchor="ctr"/>
          <a:lstStyle>
            <a:lvl1pPr marL="0" indent="0" algn="ctr">
              <a:lnSpc>
                <a:spcPct val="124000"/>
              </a:lnSpc>
              <a:spcBef>
                <a:spcPts val="0"/>
              </a:spcBef>
              <a:spcAft>
                <a:spcPts val="1000"/>
              </a:spcAft>
              <a:buNone/>
              <a:defRPr sz="1100" b="0" spc="0" baseline="0">
                <a:latin typeface="Montserrat" pitchFamily="2" charset="77"/>
              </a:defRPr>
            </a:lvl1pPr>
          </a:lstStyle>
          <a:p>
            <a:pPr lvl="0"/>
            <a:r>
              <a:rPr lang="en-GB" dirty="0"/>
              <a:t>Click to edit Master text styles</a:t>
            </a:r>
          </a:p>
        </p:txBody>
      </p:sp>
      <p:sp>
        <p:nvSpPr>
          <p:cNvPr id="14" name="Chart Placeholder 13">
            <a:extLst>
              <a:ext uri="{FF2B5EF4-FFF2-40B4-BE49-F238E27FC236}">
                <a16:creationId xmlns:a16="http://schemas.microsoft.com/office/drawing/2014/main" id="{73A4CEAD-B261-48CA-BA9D-1DD17F2B9682}"/>
              </a:ext>
            </a:extLst>
          </p:cNvPr>
          <p:cNvSpPr>
            <a:spLocks noGrp="1"/>
          </p:cNvSpPr>
          <p:nvPr>
            <p:ph type="chart" sz="quarter" idx="19"/>
          </p:nvPr>
        </p:nvSpPr>
        <p:spPr>
          <a:xfrm>
            <a:off x="701099" y="2697148"/>
            <a:ext cx="5759450" cy="2743200"/>
          </a:xfrm>
        </p:spPr>
        <p:txBody>
          <a:bodyPr anchor="ctr"/>
          <a:lstStyle>
            <a:lvl1pPr algn="ctr">
              <a:buNone/>
              <a:defRPr sz="1200" b="0">
                <a:solidFill>
                  <a:srgbClr val="000000"/>
                </a:solidFill>
              </a:defRPr>
            </a:lvl1pPr>
          </a:lstStyle>
          <a:p>
            <a:endParaRPr lang="en-US"/>
          </a:p>
        </p:txBody>
      </p:sp>
      <p:sp>
        <p:nvSpPr>
          <p:cNvPr id="16" name="Title 15">
            <a:extLst>
              <a:ext uri="{FF2B5EF4-FFF2-40B4-BE49-F238E27FC236}">
                <a16:creationId xmlns:a16="http://schemas.microsoft.com/office/drawing/2014/main" id="{AD41F027-8C0A-4486-9E01-D3AA8AF6CE9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1173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Quot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8" y="1692961"/>
            <a:ext cx="5029145"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pic>
        <p:nvPicPr>
          <p:cNvPr id="8" name="Picture 7">
            <a:extLst>
              <a:ext uri="{FF2B5EF4-FFF2-40B4-BE49-F238E27FC236}">
                <a16:creationId xmlns:a16="http://schemas.microsoft.com/office/drawing/2014/main" id="{AACD0CD4-A35F-4BCD-8CBE-B4EF3B4EA2F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grpSp>
        <p:nvGrpSpPr>
          <p:cNvPr id="9" name="Group 8">
            <a:extLst>
              <a:ext uri="{FF2B5EF4-FFF2-40B4-BE49-F238E27FC236}">
                <a16:creationId xmlns:a16="http://schemas.microsoft.com/office/drawing/2014/main" id="{C0396112-C6A7-4BE3-AE12-969497D6B52C}"/>
              </a:ext>
            </a:extLst>
          </p:cNvPr>
          <p:cNvGrpSpPr/>
          <p:nvPr userDrawn="1"/>
        </p:nvGrpSpPr>
        <p:grpSpPr>
          <a:xfrm>
            <a:off x="426782" y="502300"/>
            <a:ext cx="182878" cy="183530"/>
            <a:chOff x="1524050" y="320074"/>
            <a:chExt cx="182878" cy="183530"/>
          </a:xfrm>
        </p:grpSpPr>
        <p:cxnSp>
          <p:nvCxnSpPr>
            <p:cNvPr id="10" name="Straight Connector 9">
              <a:extLst>
                <a:ext uri="{FF2B5EF4-FFF2-40B4-BE49-F238E27FC236}">
                  <a16:creationId xmlns:a16="http://schemas.microsoft.com/office/drawing/2014/main" id="{C4D913F3-CD67-47B4-B609-DEBFC649A888}"/>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B0E39D-F5F1-4C4E-8B2A-14A5A9B2DA56}"/>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C89458FB-50BF-42AA-8990-38FEDED0DE58}"/>
              </a:ext>
            </a:extLst>
          </p:cNvPr>
          <p:cNvCxnSpPr>
            <a:cxnSpLocks/>
          </p:cNvCxnSpPr>
          <p:nvPr userDrawn="1"/>
        </p:nvCxnSpPr>
        <p:spPr>
          <a:xfrm>
            <a:off x="701098" y="1325903"/>
            <a:ext cx="5029146" cy="0"/>
          </a:xfrm>
          <a:prstGeom prst="line">
            <a:avLst/>
          </a:prstGeom>
          <a:ln w="3175">
            <a:solidFill>
              <a:srgbClr val="231F2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21AFECA-8858-4A7D-B010-6E8082DE80B4}"/>
              </a:ext>
            </a:extLst>
          </p:cNvPr>
          <p:cNvSpPr/>
          <p:nvPr userDrawn="1"/>
        </p:nvSpPr>
        <p:spPr>
          <a:xfrm>
            <a:off x="6096000" y="0"/>
            <a:ext cx="6096000" cy="6857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7101829" y="2423157"/>
            <a:ext cx="4114752" cy="2194550"/>
          </a:xfrm>
          <a:prstGeom prst="rect">
            <a:avLst/>
          </a:prstGeom>
        </p:spPr>
        <p:txBody>
          <a:bodyPr lIns="0" tIns="0" rIns="0" bIns="0" anchor="ctr"/>
          <a:lstStyle>
            <a:lvl1pPr marL="0" indent="0" algn="ctr">
              <a:lnSpc>
                <a:spcPct val="124000"/>
              </a:lnSpc>
              <a:spcBef>
                <a:spcPts val="0"/>
              </a:spcBef>
              <a:spcAft>
                <a:spcPts val="2000"/>
              </a:spcAft>
              <a:buNone/>
              <a:defRPr sz="1100" b="0" spc="0" baseline="0">
                <a:solidFill>
                  <a:srgbClr val="FFFFFF"/>
                </a:solidFill>
                <a:latin typeface="Montserrat" pitchFamily="2" charset="77"/>
              </a:defRPr>
            </a:lvl1pPr>
          </a:lstStyle>
          <a:p>
            <a:pPr lvl="0"/>
            <a:r>
              <a:rPr lang="en-GB" dirty="0"/>
              <a:t>Click to edit Master text styles</a:t>
            </a:r>
          </a:p>
        </p:txBody>
      </p:sp>
      <p:sp>
        <p:nvSpPr>
          <p:cNvPr id="16" name="object 11">
            <a:extLst>
              <a:ext uri="{FF2B5EF4-FFF2-40B4-BE49-F238E27FC236}">
                <a16:creationId xmlns:a16="http://schemas.microsoft.com/office/drawing/2014/main" id="{6C3E9B56-626C-441D-8933-17719F385183}"/>
              </a:ext>
            </a:extLst>
          </p:cNvPr>
          <p:cNvSpPr/>
          <p:nvPr userDrawn="1"/>
        </p:nvSpPr>
        <p:spPr>
          <a:xfrm>
            <a:off x="6827509" y="2148824"/>
            <a:ext cx="274320" cy="2743200"/>
          </a:xfrm>
          <a:custGeom>
            <a:avLst/>
            <a:gdLst/>
            <a:ahLst/>
            <a:cxnLst/>
            <a:rect l="l" t="t" r="r" b="b"/>
            <a:pathLst>
              <a:path w="313054" h="2712720">
                <a:moveTo>
                  <a:pt x="312585" y="0"/>
                </a:moveTo>
                <a:lnTo>
                  <a:pt x="0" y="0"/>
                </a:lnTo>
                <a:lnTo>
                  <a:pt x="0" y="2712580"/>
                </a:lnTo>
                <a:lnTo>
                  <a:pt x="312585" y="2712580"/>
                </a:lnTo>
              </a:path>
            </a:pathLst>
          </a:custGeom>
          <a:ln w="31750">
            <a:solidFill>
              <a:srgbClr val="00BE6D"/>
            </a:solidFill>
          </a:ln>
        </p:spPr>
        <p:txBody>
          <a:bodyPr wrap="square" lIns="0" tIns="0" rIns="0" bIns="0" rtlCol="0"/>
          <a:lstStyle/>
          <a:p>
            <a:endParaRPr/>
          </a:p>
        </p:txBody>
      </p:sp>
      <p:sp>
        <p:nvSpPr>
          <p:cNvPr id="17" name="object 12">
            <a:extLst>
              <a:ext uri="{FF2B5EF4-FFF2-40B4-BE49-F238E27FC236}">
                <a16:creationId xmlns:a16="http://schemas.microsoft.com/office/drawing/2014/main" id="{E2224C3E-6880-4649-9CA4-F8435824A38D}"/>
              </a:ext>
            </a:extLst>
          </p:cNvPr>
          <p:cNvSpPr/>
          <p:nvPr userDrawn="1"/>
        </p:nvSpPr>
        <p:spPr>
          <a:xfrm>
            <a:off x="11216581" y="2148824"/>
            <a:ext cx="274320" cy="2743200"/>
          </a:xfrm>
          <a:custGeom>
            <a:avLst/>
            <a:gdLst/>
            <a:ahLst/>
            <a:cxnLst/>
            <a:rect l="l" t="t" r="r" b="b"/>
            <a:pathLst>
              <a:path w="313054" h="2712720">
                <a:moveTo>
                  <a:pt x="0" y="0"/>
                </a:moveTo>
                <a:lnTo>
                  <a:pt x="312585" y="0"/>
                </a:lnTo>
                <a:lnTo>
                  <a:pt x="312585" y="2712580"/>
                </a:lnTo>
                <a:lnTo>
                  <a:pt x="0" y="2712580"/>
                </a:lnTo>
              </a:path>
            </a:pathLst>
          </a:custGeom>
          <a:ln w="31750">
            <a:solidFill>
              <a:srgbClr val="00BE6D"/>
            </a:solidFill>
          </a:ln>
        </p:spPr>
        <p:txBody>
          <a:bodyPr wrap="square" lIns="0" tIns="0" rIns="0" bIns="0" rtlCol="0"/>
          <a:lstStyle/>
          <a:p>
            <a:endParaRPr/>
          </a:p>
        </p:txBody>
      </p:sp>
      <p:sp>
        <p:nvSpPr>
          <p:cNvPr id="21" name="Title 20">
            <a:extLst>
              <a:ext uri="{FF2B5EF4-FFF2-40B4-BE49-F238E27FC236}">
                <a16:creationId xmlns:a16="http://schemas.microsoft.com/office/drawing/2014/main" id="{C74876E1-C88D-4F5C-A52D-C55A60266F78}"/>
              </a:ext>
            </a:extLst>
          </p:cNvPr>
          <p:cNvSpPr>
            <a:spLocks noGrp="1"/>
          </p:cNvSpPr>
          <p:nvPr>
            <p:ph type="title"/>
          </p:nvPr>
        </p:nvSpPr>
        <p:spPr>
          <a:xfrm>
            <a:off x="700983" y="685830"/>
            <a:ext cx="5029138" cy="457200"/>
          </a:xfrm>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686199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 Page Quote">
    <p:bg>
      <p:bgPr>
        <a:solidFill>
          <a:srgbClr val="000000"/>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E53BE2F-2178-B04D-B383-51E714388374}"/>
              </a:ext>
            </a:extLst>
          </p:cNvPr>
          <p:cNvSpPr>
            <a:spLocks noGrp="1"/>
          </p:cNvSpPr>
          <p:nvPr>
            <p:ph type="body" sz="quarter" idx="14"/>
          </p:nvPr>
        </p:nvSpPr>
        <p:spPr>
          <a:xfrm>
            <a:off x="3352830" y="2971805"/>
            <a:ext cx="5486340" cy="914390"/>
          </a:xfrm>
          <a:prstGeom prst="rect">
            <a:avLst/>
          </a:prstGeom>
        </p:spPr>
        <p:txBody>
          <a:bodyPr lIns="0" tIns="0" rIns="0" bIns="0"/>
          <a:lstStyle>
            <a:lvl1pPr marL="0" indent="0" algn="just">
              <a:lnSpc>
                <a:spcPct val="124000"/>
              </a:lnSpc>
              <a:spcBef>
                <a:spcPts val="0"/>
              </a:spcBef>
              <a:spcAft>
                <a:spcPts val="0"/>
              </a:spcAft>
              <a:buNone/>
              <a:defRPr sz="1800" b="0" baseline="0">
                <a:solidFill>
                  <a:srgbClr val="FFFFFF"/>
                </a:solidFill>
                <a:latin typeface="Montserrat" pitchFamily="2" charset="77"/>
              </a:defRPr>
            </a:lvl1pPr>
          </a:lstStyle>
          <a:p>
            <a:pPr lvl="0"/>
            <a:r>
              <a:rPr lang="en-GB" dirty="0"/>
              <a:t>Click to edit Master text styles</a:t>
            </a:r>
          </a:p>
        </p:txBody>
      </p:sp>
      <p:sp>
        <p:nvSpPr>
          <p:cNvPr id="14" name="object 15">
            <a:extLst>
              <a:ext uri="{FF2B5EF4-FFF2-40B4-BE49-F238E27FC236}">
                <a16:creationId xmlns:a16="http://schemas.microsoft.com/office/drawing/2014/main" id="{3EDA5C50-8EC2-478B-9704-D23D56ABD5FF}"/>
              </a:ext>
            </a:extLst>
          </p:cNvPr>
          <p:cNvSpPr/>
          <p:nvPr userDrawn="1"/>
        </p:nvSpPr>
        <p:spPr>
          <a:xfrm>
            <a:off x="2895634" y="2697488"/>
            <a:ext cx="274317" cy="1371585"/>
          </a:xfrm>
          <a:custGeom>
            <a:avLst/>
            <a:gdLst/>
            <a:ahLst/>
            <a:cxnLst/>
            <a:rect l="l" t="t" r="r" b="b"/>
            <a:pathLst>
              <a:path w="313055" h="1315085">
                <a:moveTo>
                  <a:pt x="312585" y="0"/>
                </a:moveTo>
                <a:lnTo>
                  <a:pt x="0" y="0"/>
                </a:lnTo>
                <a:lnTo>
                  <a:pt x="0" y="1314462"/>
                </a:lnTo>
                <a:lnTo>
                  <a:pt x="312585" y="1314462"/>
                </a:lnTo>
              </a:path>
            </a:pathLst>
          </a:custGeom>
          <a:ln w="31750">
            <a:solidFill>
              <a:srgbClr val="00BE6D"/>
            </a:solidFill>
          </a:ln>
        </p:spPr>
        <p:txBody>
          <a:bodyPr wrap="square" lIns="0" tIns="0" rIns="0" bIns="0" rtlCol="0"/>
          <a:lstStyle/>
          <a:p>
            <a:endParaRPr/>
          </a:p>
        </p:txBody>
      </p:sp>
      <p:sp>
        <p:nvSpPr>
          <p:cNvPr id="15" name="object 15">
            <a:extLst>
              <a:ext uri="{FF2B5EF4-FFF2-40B4-BE49-F238E27FC236}">
                <a16:creationId xmlns:a16="http://schemas.microsoft.com/office/drawing/2014/main" id="{07D4FB77-A0D5-4131-8832-8D45F694F834}"/>
              </a:ext>
            </a:extLst>
          </p:cNvPr>
          <p:cNvSpPr/>
          <p:nvPr userDrawn="1"/>
        </p:nvSpPr>
        <p:spPr>
          <a:xfrm flipH="1">
            <a:off x="9022049" y="2697488"/>
            <a:ext cx="274317" cy="1371585"/>
          </a:xfrm>
          <a:custGeom>
            <a:avLst/>
            <a:gdLst/>
            <a:ahLst/>
            <a:cxnLst/>
            <a:rect l="l" t="t" r="r" b="b"/>
            <a:pathLst>
              <a:path w="313055" h="1315085">
                <a:moveTo>
                  <a:pt x="312585" y="0"/>
                </a:moveTo>
                <a:lnTo>
                  <a:pt x="0" y="0"/>
                </a:lnTo>
                <a:lnTo>
                  <a:pt x="0" y="1314462"/>
                </a:lnTo>
                <a:lnTo>
                  <a:pt x="312585" y="1314462"/>
                </a:lnTo>
              </a:path>
            </a:pathLst>
          </a:custGeom>
          <a:ln w="31750">
            <a:solidFill>
              <a:srgbClr val="00BE6D"/>
            </a:solidFill>
          </a:ln>
        </p:spPr>
        <p:txBody>
          <a:bodyPr wrap="square" lIns="0" tIns="0" rIns="0" bIns="0" rtlCol="0"/>
          <a:lstStyle/>
          <a:p>
            <a:endParaRPr/>
          </a:p>
        </p:txBody>
      </p:sp>
      <p:pic>
        <p:nvPicPr>
          <p:cNvPr id="16" name="Picture 7">
            <a:extLst>
              <a:ext uri="{FF2B5EF4-FFF2-40B4-BE49-F238E27FC236}">
                <a16:creationId xmlns:a16="http://schemas.microsoft.com/office/drawing/2014/main" id="{448C7A77-717D-4902-8F0C-3739A0525C9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23775" y="6172170"/>
            <a:ext cx="368763" cy="368763"/>
          </a:xfrm>
          <a:prstGeom prst="rect">
            <a:avLst/>
          </a:prstGeom>
        </p:spPr>
      </p:pic>
      <p:grpSp>
        <p:nvGrpSpPr>
          <p:cNvPr id="17" name="Group 16">
            <a:extLst>
              <a:ext uri="{FF2B5EF4-FFF2-40B4-BE49-F238E27FC236}">
                <a16:creationId xmlns:a16="http://schemas.microsoft.com/office/drawing/2014/main" id="{A8B3FFF7-A157-4559-8DC3-3DA1895331B2}"/>
              </a:ext>
            </a:extLst>
          </p:cNvPr>
          <p:cNvGrpSpPr/>
          <p:nvPr userDrawn="1"/>
        </p:nvGrpSpPr>
        <p:grpSpPr>
          <a:xfrm>
            <a:off x="426782" y="502300"/>
            <a:ext cx="182878" cy="183530"/>
            <a:chOff x="1524050" y="320074"/>
            <a:chExt cx="182878" cy="183530"/>
          </a:xfrm>
        </p:grpSpPr>
        <p:cxnSp>
          <p:nvCxnSpPr>
            <p:cNvPr id="18" name="Straight Connector 17">
              <a:extLst>
                <a:ext uri="{FF2B5EF4-FFF2-40B4-BE49-F238E27FC236}">
                  <a16:creationId xmlns:a16="http://schemas.microsoft.com/office/drawing/2014/main" id="{4B9B5072-031D-48C0-BAA0-3B490507DF9B}"/>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CEE20CB-F1D8-4DD3-8034-E5D585CB1457}"/>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7955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hank You Black">
    <p:bg>
      <p:bgPr>
        <a:solidFill>
          <a:srgbClr val="00000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3CAE4B-58EE-AE4D-988B-C88C1EA8B5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499390"/>
            <a:ext cx="4502100" cy="1502514"/>
          </a:xfrm>
          <a:prstGeom prst="rect">
            <a:avLst/>
          </a:prstGeom>
        </p:spPr>
      </p:pic>
      <p:pic>
        <p:nvPicPr>
          <p:cNvPr id="7" name="Picture 6">
            <a:extLst>
              <a:ext uri="{FF2B5EF4-FFF2-40B4-BE49-F238E27FC236}">
                <a16:creationId xmlns:a16="http://schemas.microsoft.com/office/drawing/2014/main" id="{23950C36-B36B-BD45-9160-1F5E0B5C899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6604" y="5623532"/>
            <a:ext cx="362712" cy="365760"/>
          </a:xfrm>
          <a:prstGeom prst="rect">
            <a:avLst/>
          </a:prstGeom>
        </p:spPr>
      </p:pic>
      <p:pic>
        <p:nvPicPr>
          <p:cNvPr id="9" name="Picture 8">
            <a:extLst>
              <a:ext uri="{FF2B5EF4-FFF2-40B4-BE49-F238E27FC236}">
                <a16:creationId xmlns:a16="http://schemas.microsoft.com/office/drawing/2014/main" id="{072A3B1B-87F5-554B-BAC0-C192C94A56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05238" y="5623532"/>
            <a:ext cx="362712" cy="365760"/>
          </a:xfrm>
          <a:prstGeom prst="rect">
            <a:avLst/>
          </a:prstGeom>
        </p:spPr>
      </p:pic>
      <p:pic>
        <p:nvPicPr>
          <p:cNvPr id="13" name="Picture 12">
            <a:extLst>
              <a:ext uri="{FF2B5EF4-FFF2-40B4-BE49-F238E27FC236}">
                <a16:creationId xmlns:a16="http://schemas.microsoft.com/office/drawing/2014/main" id="{1A4BBC39-FD4E-3D49-9FE6-5BBBFD01692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50824" y="5623532"/>
            <a:ext cx="365760" cy="365760"/>
          </a:xfrm>
          <a:prstGeom prst="rect">
            <a:avLst/>
          </a:prstGeom>
        </p:spPr>
      </p:pic>
      <p:sp>
        <p:nvSpPr>
          <p:cNvPr id="14" name="object 52">
            <a:extLst>
              <a:ext uri="{FF2B5EF4-FFF2-40B4-BE49-F238E27FC236}">
                <a16:creationId xmlns:a16="http://schemas.microsoft.com/office/drawing/2014/main" id="{EE2B5D8D-15BC-1148-B9A4-732E3CE54B36}"/>
              </a:ext>
            </a:extLst>
          </p:cNvPr>
          <p:cNvSpPr txBox="1"/>
          <p:nvPr userDrawn="1"/>
        </p:nvSpPr>
        <p:spPr>
          <a:xfrm>
            <a:off x="9756603" y="6078943"/>
            <a:ext cx="1463040" cy="184666"/>
          </a:xfrm>
          <a:prstGeom prst="rect">
            <a:avLst/>
          </a:prstGeom>
        </p:spPr>
        <p:txBody>
          <a:bodyPr vert="horz" wrap="square" lIns="0" tIns="0" rIns="0" bIns="0" rtlCol="0">
            <a:spAutoFit/>
          </a:bodyPr>
          <a:lstStyle/>
          <a:p>
            <a:pPr marL="12700" algn="l">
              <a:lnSpc>
                <a:spcPct val="100000"/>
              </a:lnSpc>
              <a:spcBef>
                <a:spcPts val="100"/>
              </a:spcBef>
            </a:pPr>
            <a:r>
              <a:rPr lang="en-US" sz="1200" dirty="0" err="1">
                <a:solidFill>
                  <a:schemeClr val="bg1"/>
                </a:solidFill>
                <a:latin typeface="Montserrat" charset="0"/>
                <a:ea typeface="Montserrat" charset="0"/>
                <a:cs typeface="Montserrat" charset="0"/>
              </a:rPr>
              <a:t>www.emeritus.org</a:t>
            </a:r>
            <a:endParaRPr sz="1200" dirty="0">
              <a:solidFill>
                <a:schemeClr val="bg1"/>
              </a:solidFill>
              <a:latin typeface="Montserrat" charset="0"/>
              <a:ea typeface="Montserrat" charset="0"/>
              <a:cs typeface="Montserrat" charset="0"/>
            </a:endParaRPr>
          </a:p>
        </p:txBody>
      </p:sp>
      <p:sp>
        <p:nvSpPr>
          <p:cNvPr id="11" name="Title 3">
            <a:extLst>
              <a:ext uri="{FF2B5EF4-FFF2-40B4-BE49-F238E27FC236}">
                <a16:creationId xmlns:a16="http://schemas.microsoft.com/office/drawing/2014/main" id="{CB967A32-F59F-49C2-A138-3855F9E83764}"/>
              </a:ext>
            </a:extLst>
          </p:cNvPr>
          <p:cNvSpPr>
            <a:spLocks noGrp="1"/>
          </p:cNvSpPr>
          <p:nvPr>
            <p:ph type="title" hasCustomPrompt="1"/>
          </p:nvPr>
        </p:nvSpPr>
        <p:spPr>
          <a:xfrm>
            <a:off x="701099" y="5714970"/>
            <a:ext cx="8138071" cy="457200"/>
          </a:xfrm>
        </p:spPr>
        <p:txBody>
          <a:bodyPr/>
          <a:lstStyle>
            <a:lvl1pPr>
              <a:defRPr sz="2400">
                <a:solidFill>
                  <a:srgbClr val="00BE6D"/>
                </a:solidFill>
              </a:defRPr>
            </a:lvl1pPr>
          </a:lstStyle>
          <a:p>
            <a:r>
              <a:rPr lang="en-US" dirty="0"/>
              <a:t>Thank You</a:t>
            </a:r>
          </a:p>
        </p:txBody>
      </p:sp>
    </p:spTree>
    <p:extLst>
      <p:ext uri="{BB962C8B-B14F-4D97-AF65-F5344CB8AC3E}">
        <p14:creationId xmlns:p14="http://schemas.microsoft.com/office/powerpoint/2010/main" val="1488878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Whit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1FFE4D-330F-4B34-ACA8-940E1A44D6F6}"/>
              </a:ext>
            </a:extLst>
          </p:cNvPr>
          <p:cNvSpPr>
            <a:spLocks noGrp="1"/>
          </p:cNvSpPr>
          <p:nvPr>
            <p:ph type="title" hasCustomPrompt="1"/>
          </p:nvPr>
        </p:nvSpPr>
        <p:spPr>
          <a:xfrm>
            <a:off x="701099" y="5714970"/>
            <a:ext cx="8138071" cy="457200"/>
          </a:xfrm>
        </p:spPr>
        <p:txBody>
          <a:bodyPr/>
          <a:lstStyle>
            <a:lvl1pPr>
              <a:defRPr sz="2400">
                <a:solidFill>
                  <a:srgbClr val="00BE6D"/>
                </a:solidFill>
              </a:defRPr>
            </a:lvl1pPr>
          </a:lstStyle>
          <a:p>
            <a:r>
              <a:rPr lang="en-US" dirty="0"/>
              <a:t>Thank You</a:t>
            </a:r>
          </a:p>
        </p:txBody>
      </p:sp>
      <p:pic>
        <p:nvPicPr>
          <p:cNvPr id="6" name="Picture 5">
            <a:extLst>
              <a:ext uri="{FF2B5EF4-FFF2-40B4-BE49-F238E27FC236}">
                <a16:creationId xmlns:a16="http://schemas.microsoft.com/office/drawing/2014/main" id="{2BF28E23-54A6-4A9A-ADC5-F4836208E5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56604" y="5623532"/>
            <a:ext cx="362712" cy="365760"/>
          </a:xfrm>
          <a:prstGeom prst="rect">
            <a:avLst/>
          </a:prstGeom>
        </p:spPr>
      </p:pic>
      <p:pic>
        <p:nvPicPr>
          <p:cNvPr id="7" name="Picture 6">
            <a:extLst>
              <a:ext uri="{FF2B5EF4-FFF2-40B4-BE49-F238E27FC236}">
                <a16:creationId xmlns:a16="http://schemas.microsoft.com/office/drawing/2014/main" id="{B5878DA8-B1B9-499E-87D0-DFDD2F9B350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05238" y="5623532"/>
            <a:ext cx="362712" cy="365760"/>
          </a:xfrm>
          <a:prstGeom prst="rect">
            <a:avLst/>
          </a:prstGeom>
        </p:spPr>
      </p:pic>
      <p:pic>
        <p:nvPicPr>
          <p:cNvPr id="9" name="Picture 8">
            <a:extLst>
              <a:ext uri="{FF2B5EF4-FFF2-40B4-BE49-F238E27FC236}">
                <a16:creationId xmlns:a16="http://schemas.microsoft.com/office/drawing/2014/main" id="{6ED26997-9C3F-490E-A0BC-A9903964F4A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50824" y="5623532"/>
            <a:ext cx="365760" cy="365760"/>
          </a:xfrm>
          <a:prstGeom prst="rect">
            <a:avLst/>
          </a:prstGeom>
        </p:spPr>
      </p:pic>
      <p:sp>
        <p:nvSpPr>
          <p:cNvPr id="10" name="object 52">
            <a:extLst>
              <a:ext uri="{FF2B5EF4-FFF2-40B4-BE49-F238E27FC236}">
                <a16:creationId xmlns:a16="http://schemas.microsoft.com/office/drawing/2014/main" id="{89782039-20D3-46EF-89C6-168864619252}"/>
              </a:ext>
            </a:extLst>
          </p:cNvPr>
          <p:cNvSpPr txBox="1"/>
          <p:nvPr userDrawn="1"/>
        </p:nvSpPr>
        <p:spPr>
          <a:xfrm>
            <a:off x="9756603" y="6078943"/>
            <a:ext cx="1463040" cy="184666"/>
          </a:xfrm>
          <a:prstGeom prst="rect">
            <a:avLst/>
          </a:prstGeom>
        </p:spPr>
        <p:txBody>
          <a:bodyPr vert="horz" wrap="square" lIns="0" tIns="0" rIns="0" bIns="0" rtlCol="0">
            <a:spAutoFit/>
          </a:bodyPr>
          <a:lstStyle/>
          <a:p>
            <a:pPr marL="12700" algn="l">
              <a:lnSpc>
                <a:spcPct val="100000"/>
              </a:lnSpc>
              <a:spcBef>
                <a:spcPts val="100"/>
              </a:spcBef>
            </a:pPr>
            <a:r>
              <a:rPr lang="en-US" sz="1200" dirty="0" err="1">
                <a:solidFill>
                  <a:srgbClr val="000000"/>
                </a:solidFill>
                <a:latin typeface="Montserrat" charset="0"/>
                <a:ea typeface="Montserrat" charset="0"/>
                <a:cs typeface="Montserrat" charset="0"/>
              </a:rPr>
              <a:t>www.emeritus.org</a:t>
            </a:r>
            <a:endParaRPr sz="1200" dirty="0">
              <a:solidFill>
                <a:srgbClr val="000000"/>
              </a:solidFill>
              <a:latin typeface="Montserrat" charset="0"/>
              <a:ea typeface="Montserrat" charset="0"/>
              <a:cs typeface="Montserrat" charset="0"/>
            </a:endParaRPr>
          </a:p>
        </p:txBody>
      </p:sp>
      <p:pic>
        <p:nvPicPr>
          <p:cNvPr id="11" name="Picture 10">
            <a:extLst>
              <a:ext uri="{FF2B5EF4-FFF2-40B4-BE49-F238E27FC236}">
                <a16:creationId xmlns:a16="http://schemas.microsoft.com/office/drawing/2014/main" id="{606DDDE1-3441-4827-97B2-64A0BE2A584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09600" y="501558"/>
            <a:ext cx="4502100" cy="1498177"/>
          </a:xfrm>
          <a:prstGeom prst="rect">
            <a:avLst/>
          </a:prstGeom>
        </p:spPr>
      </p:pic>
    </p:spTree>
    <p:extLst>
      <p:ext uri="{BB962C8B-B14F-4D97-AF65-F5344CB8AC3E}">
        <p14:creationId xmlns:p14="http://schemas.microsoft.com/office/powerpoint/2010/main" val="3265279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9"/>
        <p:cNvGrpSpPr/>
        <p:nvPr/>
      </p:nvGrpSpPr>
      <p:grpSpPr>
        <a:xfrm>
          <a:off x="0" y="0"/>
          <a:ext cx="0" cy="0"/>
          <a:chOff x="0" y="0"/>
          <a:chExt cx="0" cy="0"/>
        </a:xfrm>
      </p:grpSpPr>
      <p:sp>
        <p:nvSpPr>
          <p:cNvPr id="20" name="Google Shape;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3871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1FFE4D-330F-4B34-ACA8-940E1A44D6F6}"/>
              </a:ext>
            </a:extLst>
          </p:cNvPr>
          <p:cNvSpPr>
            <a:spLocks noGrp="1"/>
          </p:cNvSpPr>
          <p:nvPr>
            <p:ph type="title"/>
          </p:nvPr>
        </p:nvSpPr>
        <p:spPr>
          <a:xfrm>
            <a:off x="701099" y="5714970"/>
            <a:ext cx="8138071" cy="457200"/>
          </a:xfrm>
        </p:spPr>
        <p:txBody>
          <a:bodyPr/>
          <a:lstStyle>
            <a:lvl1pPr>
              <a:defRPr sz="2400">
                <a:solidFill>
                  <a:srgbClr val="00BE6D"/>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606DDDE1-3441-4827-97B2-64A0BE2A584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9600" y="501558"/>
            <a:ext cx="4502100" cy="1498177"/>
          </a:xfrm>
          <a:prstGeom prst="rect">
            <a:avLst/>
          </a:prstGeom>
        </p:spPr>
      </p:pic>
    </p:spTree>
    <p:extLst>
      <p:ext uri="{BB962C8B-B14F-4D97-AF65-F5344CB8AC3E}">
        <p14:creationId xmlns:p14="http://schemas.microsoft.com/office/powerpoint/2010/main" val="3474524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099" y="685831"/>
            <a:ext cx="9235339" cy="457194"/>
          </a:xfrm>
        </p:spPr>
        <p:txBody>
          <a:bodyPr vert="horz" lIns="91440" tIns="0" rIns="91440" bIns="0" rtlCol="0" anchor="ctr">
            <a:noAutofit/>
          </a:bodyPr>
          <a:lstStyle>
            <a:lvl1pPr algn="l">
              <a:defRPr lang="en-US">
                <a:solidFill>
                  <a:srgbClr val="231F20"/>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Tree>
    <p:extLst>
      <p:ext uri="{BB962C8B-B14F-4D97-AF65-F5344CB8AC3E}">
        <p14:creationId xmlns:p14="http://schemas.microsoft.com/office/powerpoint/2010/main" val="25021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EE8E4F-F8E9-4E14-A818-445D9C9588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spTree>
    <p:extLst>
      <p:ext uri="{BB962C8B-B14F-4D97-AF65-F5344CB8AC3E}">
        <p14:creationId xmlns:p14="http://schemas.microsoft.com/office/powerpoint/2010/main" val="2101533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s and Pointer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099" y="685831"/>
            <a:ext cx="9235339" cy="457194"/>
          </a:xfrm>
        </p:spPr>
        <p:txBody>
          <a:bodyPr vert="horz" lIns="91440" tIns="0" rIns="91440" bIns="0" rtlCol="0" anchor="ctr">
            <a:noAutofit/>
          </a:bodyPr>
          <a:lstStyle>
            <a:lvl1pPr algn="l">
              <a:defRPr lang="en-US">
                <a:solidFill>
                  <a:srgbClr val="231F20"/>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9235338" cy="364454"/>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sz="2000" b="1" dirty="0">
                <a:solidFill>
                  <a:srgbClr val="00BE6D"/>
                </a:solidFill>
                <a:latin typeface="Montserrat" charset="0"/>
              </a:rPr>
              <a:t>Click to edit Master subtitle style</a:t>
            </a:r>
            <a:endParaRPr lang="en-US" dirty="0"/>
          </a:p>
        </p:txBody>
      </p:sp>
      <p:sp>
        <p:nvSpPr>
          <p:cNvPr id="5" name="Content Placeholder 5">
            <a:extLst>
              <a:ext uri="{FF2B5EF4-FFF2-40B4-BE49-F238E27FC236}">
                <a16:creationId xmlns:a16="http://schemas.microsoft.com/office/drawing/2014/main" id="{26D1F0E6-AAAD-4CEA-8864-60177A65C3BF}"/>
              </a:ext>
            </a:extLst>
          </p:cNvPr>
          <p:cNvSpPr>
            <a:spLocks noGrp="1"/>
          </p:cNvSpPr>
          <p:nvPr>
            <p:ph sz="quarter" idx="15"/>
          </p:nvPr>
        </p:nvSpPr>
        <p:spPr>
          <a:xfrm>
            <a:off x="701099" y="2514610"/>
            <a:ext cx="9235338" cy="2849563"/>
          </a:xfrm>
        </p:spPr>
        <p:txBody>
          <a:bodyPr/>
          <a:lstStyle>
            <a:lvl1pPr>
              <a:defRPr>
                <a:solidFill>
                  <a:srgbClr val="000000"/>
                </a:solidFill>
              </a:defRPr>
            </a:lvl1pPr>
            <a:lvl2pPr>
              <a:defRPr>
                <a:solidFill>
                  <a:srgbClr val="000000"/>
                </a:solidFill>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359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s and Pointers 2">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sz="2000" b="1" dirty="0">
                <a:solidFill>
                  <a:srgbClr val="00BE6D"/>
                </a:solidFill>
                <a:latin typeface="Montserrat" charset="0"/>
              </a:rPr>
              <a:t>Click to edit Master subtitle style</a:t>
            </a:r>
            <a:endParaRPr lang="en-US" dirty="0"/>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6356596" y="1692960"/>
            <a:ext cx="5129818" cy="4113453"/>
          </a:xfrm>
          <a:prstGeom prst="rect">
            <a:avLst/>
          </a:prstGeom>
        </p:spPr>
        <p:txBody>
          <a:bodyPr lIns="0" tIns="0" rIns="0" bIns="0"/>
          <a:lstStyle>
            <a:lvl1pPr marL="0" indent="0" algn="l">
              <a:lnSpc>
                <a:spcPct val="110000"/>
              </a:lnSpc>
              <a:spcBef>
                <a:spcPts val="0"/>
              </a:spcBef>
              <a:spcAft>
                <a:spcPts val="0"/>
              </a:spcAft>
              <a:buNone/>
              <a:defRPr sz="1400" b="1" baseline="0">
                <a:solidFill>
                  <a:srgbClr val="00BE6D"/>
                </a:solidFill>
                <a:latin typeface="Montserrat" pitchFamily="2" charset="77"/>
              </a:defRPr>
            </a:lvl1pPr>
            <a:lvl2pPr marL="0" indent="0" algn="l">
              <a:lnSpc>
                <a:spcPct val="110000"/>
              </a:lnSpc>
              <a:spcAft>
                <a:spcPts val="2000"/>
              </a:spcAft>
              <a:defRPr>
                <a:solidFill>
                  <a:srgbClr val="000000"/>
                </a:solidFill>
              </a:defRPr>
            </a:lvl2pPr>
            <a:lvl3pPr indent="0" algn="l">
              <a:lnSpc>
                <a:spcPct val="110000"/>
              </a:lnSpc>
              <a:defRPr/>
            </a:lvl3pPr>
          </a:lstStyle>
          <a:p>
            <a:pPr lvl="0"/>
            <a:r>
              <a:rPr lang="en-GB" dirty="0"/>
              <a:t>Click to edit Master text style</a:t>
            </a:r>
          </a:p>
          <a:p>
            <a:pPr lvl="1"/>
            <a:r>
              <a:rPr lang="en-US" sz="1100" dirty="0">
                <a:solidFill>
                  <a:srgbClr val="231F20"/>
                </a:solidFill>
                <a:latin typeface="Montserrat" charset="0"/>
                <a:ea typeface="Montserrat" charset="0"/>
                <a:cs typeface="Montserrat" charset="0"/>
              </a:rPr>
              <a:t>Second level</a:t>
            </a:r>
            <a:endParaRPr lang="en-GB" dirty="0"/>
          </a:p>
        </p:txBody>
      </p:sp>
      <p:sp>
        <p:nvSpPr>
          <p:cNvPr id="17" name="Title 16">
            <a:extLst>
              <a:ext uri="{FF2B5EF4-FFF2-40B4-BE49-F238E27FC236}">
                <a16:creationId xmlns:a16="http://schemas.microsoft.com/office/drawing/2014/main" id="{3C2DCFE6-4E3A-4411-ADB2-707879835124}"/>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82583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and Paragraph 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6356596" y="1692960"/>
            <a:ext cx="5129818" cy="4113453"/>
          </a:xfrm>
          <a:prstGeom prst="rect">
            <a:avLst/>
          </a:prstGeom>
        </p:spPr>
        <p:txBody>
          <a:bodyPr lIns="0" tIns="0" rIns="0" bIns="0"/>
          <a:lstStyle>
            <a:lvl1pPr marL="0" indent="0" algn="just">
              <a:lnSpc>
                <a:spcPct val="124000"/>
              </a:lnSpc>
              <a:spcBef>
                <a:spcPts val="0"/>
              </a:spcBef>
              <a:spcAft>
                <a:spcPts val="2000"/>
              </a:spcAft>
              <a:buNone/>
              <a:defRPr sz="1100" b="0" baseline="0">
                <a:solidFill>
                  <a:srgbClr val="000000"/>
                </a:solidFill>
                <a:latin typeface="Montserrat" pitchFamily="2" charset="77"/>
              </a:defRPr>
            </a:lvl1pPr>
          </a:lstStyle>
          <a:p>
            <a:pPr lvl="0"/>
            <a:r>
              <a:rPr lang="en-GB" dirty="0"/>
              <a:t>Click to edit Master text styles</a:t>
            </a:r>
          </a:p>
        </p:txBody>
      </p:sp>
      <p:sp>
        <p:nvSpPr>
          <p:cNvPr id="19" name="Title 18">
            <a:extLst>
              <a:ext uri="{FF2B5EF4-FFF2-40B4-BE49-F238E27FC236}">
                <a16:creationId xmlns:a16="http://schemas.microsoft.com/office/drawing/2014/main" id="{ED086D1A-C114-45FC-B7CD-48518CAED32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060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Image Blac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100" y="685831"/>
            <a:ext cx="5029144" cy="457194"/>
          </a:xfrm>
        </p:spPr>
        <p:txBody>
          <a:bodyPr vert="horz" lIns="91440" tIns="0" rIns="91440" bIns="0" rtlCol="0" anchor="ctr">
            <a:noAutofit/>
          </a:bodyPr>
          <a:lstStyle>
            <a:lvl1pPr algn="l">
              <a:defRPr lang="en-US" sz="2400">
                <a:solidFill>
                  <a:srgbClr val="FFFFFF"/>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8" y="1692961"/>
            <a:ext cx="5029145"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701099" y="3063246"/>
            <a:ext cx="4480512" cy="2651729"/>
          </a:xfrm>
          <a:prstGeom prst="rect">
            <a:avLst/>
          </a:prstGeom>
        </p:spPr>
        <p:txBody>
          <a:bodyPr lIns="0" tIns="0" rIns="0" bIns="0"/>
          <a:lstStyle>
            <a:lvl1pPr marL="137160" indent="-137160" algn="just">
              <a:lnSpc>
                <a:spcPct val="124000"/>
              </a:lnSpc>
              <a:spcBef>
                <a:spcPts val="0"/>
              </a:spcBef>
              <a:spcAft>
                <a:spcPts val="1000"/>
              </a:spcAft>
              <a:buClr>
                <a:srgbClr val="FFFFFF"/>
              </a:buClr>
              <a:buFont typeface="Montserrat" panose="00000500000000000000" pitchFamily="2" charset="0"/>
              <a:buChar char="‐"/>
              <a:defRPr sz="1400" b="1" spc="0" baseline="0">
                <a:solidFill>
                  <a:srgbClr val="FFFFFF"/>
                </a:solidFill>
                <a:latin typeface="Montserrat" pitchFamily="2" charset="77"/>
              </a:defRPr>
            </a:lvl1pPr>
          </a:lstStyle>
          <a:p>
            <a:pPr lvl="0"/>
            <a:r>
              <a:rPr lang="en-GB" dirty="0"/>
              <a:t>Click to edit Master text styles</a:t>
            </a:r>
          </a:p>
        </p:txBody>
      </p:sp>
      <p:pic>
        <p:nvPicPr>
          <p:cNvPr id="8" name="Picture 7">
            <a:extLst>
              <a:ext uri="{FF2B5EF4-FFF2-40B4-BE49-F238E27FC236}">
                <a16:creationId xmlns:a16="http://schemas.microsoft.com/office/drawing/2014/main" id="{AACD0CD4-A35F-4BCD-8CBE-B4EF3B4EA2F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23775" y="6172170"/>
            <a:ext cx="368763" cy="368763"/>
          </a:xfrm>
          <a:prstGeom prst="rect">
            <a:avLst/>
          </a:prstGeom>
        </p:spPr>
      </p:pic>
      <p:grpSp>
        <p:nvGrpSpPr>
          <p:cNvPr id="9" name="Group 8">
            <a:extLst>
              <a:ext uri="{FF2B5EF4-FFF2-40B4-BE49-F238E27FC236}">
                <a16:creationId xmlns:a16="http://schemas.microsoft.com/office/drawing/2014/main" id="{C0396112-C6A7-4BE3-AE12-969497D6B52C}"/>
              </a:ext>
            </a:extLst>
          </p:cNvPr>
          <p:cNvGrpSpPr/>
          <p:nvPr userDrawn="1"/>
        </p:nvGrpSpPr>
        <p:grpSpPr>
          <a:xfrm>
            <a:off x="426782" y="502300"/>
            <a:ext cx="182878" cy="183530"/>
            <a:chOff x="1524050" y="320074"/>
            <a:chExt cx="182878" cy="183530"/>
          </a:xfrm>
        </p:grpSpPr>
        <p:cxnSp>
          <p:nvCxnSpPr>
            <p:cNvPr id="10" name="Straight Connector 9">
              <a:extLst>
                <a:ext uri="{FF2B5EF4-FFF2-40B4-BE49-F238E27FC236}">
                  <a16:creationId xmlns:a16="http://schemas.microsoft.com/office/drawing/2014/main" id="{C4D913F3-CD67-47B4-B609-DEBFC649A888}"/>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B0E39D-F5F1-4C4E-8B2A-14A5A9B2DA56}"/>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C89458FB-50BF-42AA-8990-38FEDED0DE58}"/>
              </a:ext>
            </a:extLst>
          </p:cNvPr>
          <p:cNvCxnSpPr>
            <a:cxnSpLocks/>
          </p:cNvCxnSpPr>
          <p:nvPr userDrawn="1"/>
        </p:nvCxnSpPr>
        <p:spPr>
          <a:xfrm>
            <a:off x="701098" y="1325903"/>
            <a:ext cx="5029146" cy="0"/>
          </a:xfrm>
          <a:prstGeom prst="line">
            <a:avLst/>
          </a:prstGeom>
          <a:ln w="31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DC8DEC8C-A81D-4184-A09C-FD5E449AE6BB}"/>
              </a:ext>
            </a:extLst>
          </p:cNvPr>
          <p:cNvSpPr>
            <a:spLocks noGrp="1"/>
          </p:cNvSpPr>
          <p:nvPr>
            <p:ph type="pic" sz="quarter" idx="18"/>
          </p:nvPr>
        </p:nvSpPr>
        <p:spPr>
          <a:xfrm>
            <a:off x="6096000" y="0"/>
            <a:ext cx="6095999" cy="6858000"/>
          </a:xfrm>
          <a:solidFill>
            <a:schemeClr val="bg1">
              <a:lumMod val="95000"/>
            </a:schemeClr>
          </a:solidFill>
        </p:spPr>
        <p:txBody>
          <a:bodyPr anchor="ctr"/>
          <a:lstStyle>
            <a:lvl1pPr algn="ctr">
              <a:buNone/>
              <a:defRPr sz="1200" b="0" cap="all" baseline="0">
                <a:solidFill>
                  <a:srgbClr val="000000"/>
                </a:solidFill>
              </a:defRPr>
            </a:lvl1pPr>
          </a:lstStyle>
          <a:p>
            <a:endParaRPr lang="en-US"/>
          </a:p>
        </p:txBody>
      </p:sp>
    </p:spTree>
    <p:extLst>
      <p:ext uri="{BB962C8B-B14F-4D97-AF65-F5344CB8AC3E}">
        <p14:creationId xmlns:p14="http://schemas.microsoft.com/office/powerpoint/2010/main" val="153856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Imag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100" y="685831"/>
            <a:ext cx="5029144" cy="457194"/>
          </a:xfrm>
        </p:spPr>
        <p:txBody>
          <a:bodyPr vert="horz" lIns="91440" tIns="0" rIns="91440" bIns="0" rtlCol="0" anchor="ctr">
            <a:noAutofit/>
          </a:bodyPr>
          <a:lstStyle>
            <a:lvl1pPr algn="l">
              <a:defRPr lang="en-US" sz="2400">
                <a:solidFill>
                  <a:srgbClr val="231F20"/>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8" y="1692961"/>
            <a:ext cx="5029145"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701098" y="3063247"/>
            <a:ext cx="5029145" cy="2194534"/>
          </a:xfrm>
          <a:prstGeom prst="rect">
            <a:avLst/>
          </a:prstGeom>
        </p:spPr>
        <p:txBody>
          <a:bodyPr lIns="0" tIns="0" rIns="0" bIns="0"/>
          <a:lstStyle>
            <a:lvl1pPr marL="0" indent="0" algn="just">
              <a:lnSpc>
                <a:spcPct val="124000"/>
              </a:lnSpc>
              <a:spcBef>
                <a:spcPts val="0"/>
              </a:spcBef>
              <a:spcAft>
                <a:spcPts val="2000"/>
              </a:spcAft>
              <a:buNone/>
              <a:defRPr sz="1100" b="0" baseline="0">
                <a:solidFill>
                  <a:srgbClr val="000000"/>
                </a:solidFill>
                <a:latin typeface="Montserrat" pitchFamily="2" charset="77"/>
              </a:defRPr>
            </a:lvl1pPr>
          </a:lstStyle>
          <a:p>
            <a:pPr lvl="0"/>
            <a:r>
              <a:rPr lang="en-GB" dirty="0"/>
              <a:t>Click to edit Master text styles</a:t>
            </a:r>
          </a:p>
        </p:txBody>
      </p:sp>
      <p:pic>
        <p:nvPicPr>
          <p:cNvPr id="8" name="Picture 7">
            <a:extLst>
              <a:ext uri="{FF2B5EF4-FFF2-40B4-BE49-F238E27FC236}">
                <a16:creationId xmlns:a16="http://schemas.microsoft.com/office/drawing/2014/main" id="{AACD0CD4-A35F-4BCD-8CBE-B4EF3B4EA2F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grpSp>
        <p:nvGrpSpPr>
          <p:cNvPr id="9" name="Group 8">
            <a:extLst>
              <a:ext uri="{FF2B5EF4-FFF2-40B4-BE49-F238E27FC236}">
                <a16:creationId xmlns:a16="http://schemas.microsoft.com/office/drawing/2014/main" id="{C0396112-C6A7-4BE3-AE12-969497D6B52C}"/>
              </a:ext>
            </a:extLst>
          </p:cNvPr>
          <p:cNvGrpSpPr/>
          <p:nvPr userDrawn="1"/>
        </p:nvGrpSpPr>
        <p:grpSpPr>
          <a:xfrm>
            <a:off x="426782" y="502300"/>
            <a:ext cx="182878" cy="183530"/>
            <a:chOff x="1524050" y="320074"/>
            <a:chExt cx="182878" cy="183530"/>
          </a:xfrm>
        </p:grpSpPr>
        <p:cxnSp>
          <p:nvCxnSpPr>
            <p:cNvPr id="10" name="Straight Connector 9">
              <a:extLst>
                <a:ext uri="{FF2B5EF4-FFF2-40B4-BE49-F238E27FC236}">
                  <a16:creationId xmlns:a16="http://schemas.microsoft.com/office/drawing/2014/main" id="{C4D913F3-CD67-47B4-B609-DEBFC649A888}"/>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B0E39D-F5F1-4C4E-8B2A-14A5A9B2DA56}"/>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C89458FB-50BF-42AA-8990-38FEDED0DE58}"/>
              </a:ext>
            </a:extLst>
          </p:cNvPr>
          <p:cNvCxnSpPr>
            <a:cxnSpLocks/>
          </p:cNvCxnSpPr>
          <p:nvPr userDrawn="1"/>
        </p:nvCxnSpPr>
        <p:spPr>
          <a:xfrm>
            <a:off x="701098" y="1325903"/>
            <a:ext cx="5029146" cy="0"/>
          </a:xfrm>
          <a:prstGeom prst="line">
            <a:avLst/>
          </a:prstGeom>
          <a:ln w="3175">
            <a:solidFill>
              <a:srgbClr val="231F20"/>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DC8DEC8C-A81D-4184-A09C-FD5E449AE6BB}"/>
              </a:ext>
            </a:extLst>
          </p:cNvPr>
          <p:cNvSpPr>
            <a:spLocks noGrp="1"/>
          </p:cNvSpPr>
          <p:nvPr>
            <p:ph type="pic" sz="quarter" idx="18"/>
          </p:nvPr>
        </p:nvSpPr>
        <p:spPr>
          <a:xfrm>
            <a:off x="6096000" y="0"/>
            <a:ext cx="6095999" cy="6858000"/>
          </a:xfrm>
          <a:solidFill>
            <a:schemeClr val="bg1">
              <a:lumMod val="95000"/>
            </a:schemeClr>
          </a:solidFill>
        </p:spPr>
        <p:txBody>
          <a:bodyPr anchor="ctr"/>
          <a:lstStyle>
            <a:lvl1pPr algn="ctr">
              <a:buNone/>
              <a:defRPr sz="1200" b="0" cap="all" baseline="0">
                <a:solidFill>
                  <a:srgbClr val="000000"/>
                </a:solidFill>
              </a:defRPr>
            </a:lvl1pPr>
          </a:lstStyle>
          <a:p>
            <a:endParaRPr lang="en-US"/>
          </a:p>
        </p:txBody>
      </p:sp>
    </p:spTree>
    <p:extLst>
      <p:ext uri="{BB962C8B-B14F-4D97-AF65-F5344CB8AC3E}">
        <p14:creationId xmlns:p14="http://schemas.microsoft.com/office/powerpoint/2010/main" val="1414383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480CCCB-A62E-9445-8634-19B8EA969782}"/>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grpSp>
        <p:nvGrpSpPr>
          <p:cNvPr id="7" name="Group 6">
            <a:extLst>
              <a:ext uri="{FF2B5EF4-FFF2-40B4-BE49-F238E27FC236}">
                <a16:creationId xmlns:a16="http://schemas.microsoft.com/office/drawing/2014/main" id="{5866B4FD-74E8-419F-8E6A-45EFA3BE2ED6}"/>
              </a:ext>
            </a:extLst>
          </p:cNvPr>
          <p:cNvGrpSpPr/>
          <p:nvPr userDrawn="1"/>
        </p:nvGrpSpPr>
        <p:grpSpPr>
          <a:xfrm>
            <a:off x="426782" y="502300"/>
            <a:ext cx="182878" cy="183530"/>
            <a:chOff x="1524050" y="320074"/>
            <a:chExt cx="182878" cy="183530"/>
          </a:xfrm>
        </p:grpSpPr>
        <p:cxnSp>
          <p:nvCxnSpPr>
            <p:cNvPr id="8" name="Straight Connector 7">
              <a:extLst>
                <a:ext uri="{FF2B5EF4-FFF2-40B4-BE49-F238E27FC236}">
                  <a16:creationId xmlns:a16="http://schemas.microsoft.com/office/drawing/2014/main" id="{6E2426BB-5402-47CB-B18B-EB7A18E34B49}"/>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3C5FACC-32D3-42C6-8A2A-1CF09CBAD1BF}"/>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C636E56E-DEFE-422C-9CFF-2AC0EF7650CC}"/>
              </a:ext>
            </a:extLst>
          </p:cNvPr>
          <p:cNvCxnSpPr>
            <a:cxnSpLocks/>
          </p:cNvCxnSpPr>
          <p:nvPr userDrawn="1"/>
        </p:nvCxnSpPr>
        <p:spPr>
          <a:xfrm>
            <a:off x="701098" y="1325903"/>
            <a:ext cx="10789920" cy="0"/>
          </a:xfrm>
          <a:prstGeom prst="line">
            <a:avLst/>
          </a:prstGeom>
          <a:ln w="3175">
            <a:solidFill>
              <a:srgbClr val="231F2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1CD77317-A568-4B95-8E30-4EDB7302E448}"/>
              </a:ext>
            </a:extLst>
          </p:cNvPr>
          <p:cNvSpPr>
            <a:spLocks noGrp="1"/>
          </p:cNvSpPr>
          <p:nvPr>
            <p:ph type="title"/>
          </p:nvPr>
        </p:nvSpPr>
        <p:spPr>
          <a:xfrm>
            <a:off x="700983" y="685830"/>
            <a:ext cx="9326894" cy="457200"/>
          </a:xfrm>
          <a:prstGeom prst="rect">
            <a:avLst/>
          </a:prstGeom>
        </p:spPr>
        <p:txBody>
          <a:bodyPr vert="horz" lIns="91440" tIns="0" rIns="91440" bIns="0" rtlCol="0" anchor="ctr">
            <a:noAutofit/>
          </a:body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4" name="Text Placeholder 3">
            <a:extLst>
              <a:ext uri="{FF2B5EF4-FFF2-40B4-BE49-F238E27FC236}">
                <a16:creationId xmlns:a16="http://schemas.microsoft.com/office/drawing/2014/main" id="{F3A6F262-CD67-49FA-8B17-9A15E803435D}"/>
              </a:ext>
            </a:extLst>
          </p:cNvPr>
          <p:cNvSpPr>
            <a:spLocks noGrp="1"/>
          </p:cNvSpPr>
          <p:nvPr>
            <p:ph type="body" idx="1"/>
          </p:nvPr>
        </p:nvSpPr>
        <p:spPr>
          <a:xfrm>
            <a:off x="609660" y="1600225"/>
            <a:ext cx="9418217" cy="4576738"/>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p:txBody>
      </p:sp>
      <p:sp>
        <p:nvSpPr>
          <p:cNvPr id="6" name="Footer Placeholder 5">
            <a:extLst>
              <a:ext uri="{FF2B5EF4-FFF2-40B4-BE49-F238E27FC236}">
                <a16:creationId xmlns:a16="http://schemas.microsoft.com/office/drawing/2014/main" id="{FD6BDE65-696E-4D16-93B1-09F5E24587A8}"/>
              </a:ext>
            </a:extLst>
          </p:cNvPr>
          <p:cNvSpPr>
            <a:spLocks noGrp="1"/>
          </p:cNvSpPr>
          <p:nvPr>
            <p:ph type="ftr" sz="quarter" idx="3"/>
          </p:nvPr>
        </p:nvSpPr>
        <p:spPr>
          <a:xfrm>
            <a:off x="7924780" y="6353386"/>
            <a:ext cx="3200366" cy="184524"/>
          </a:xfrm>
          <a:prstGeom prst="rect">
            <a:avLst/>
          </a:prstGeom>
        </p:spPr>
        <p:txBody>
          <a:bodyPr vert="horz" lIns="0" tIns="0" rIns="0" bIns="0" rtlCol="0" anchor="ctr"/>
          <a:lstStyle>
            <a:lvl1pPr algn="ctr">
              <a:defRPr lang="en-US" sz="1100" b="0" dirty="0">
                <a:solidFill>
                  <a:srgbClr val="00BE6D"/>
                </a:solidFill>
                <a:latin typeface="Montserrat" panose="00000500000000000000" pitchFamily="2" charset="0"/>
              </a:defRPr>
            </a:lvl1pPr>
          </a:lstStyle>
          <a:p>
            <a:pPr algn="r"/>
            <a:r>
              <a:rPr lang="en-US" dirty="0"/>
              <a:t>Footer Line</a:t>
            </a:r>
            <a:endParaRPr lang="en-US" b="1" dirty="0"/>
          </a:p>
        </p:txBody>
      </p:sp>
      <p:sp>
        <p:nvSpPr>
          <p:cNvPr id="12" name="Date Placeholder 11">
            <a:extLst>
              <a:ext uri="{FF2B5EF4-FFF2-40B4-BE49-F238E27FC236}">
                <a16:creationId xmlns:a16="http://schemas.microsoft.com/office/drawing/2014/main" id="{89851605-7F6A-4018-938B-2BD7FB3304C5}"/>
              </a:ext>
            </a:extLst>
          </p:cNvPr>
          <p:cNvSpPr>
            <a:spLocks noGrp="1"/>
          </p:cNvSpPr>
          <p:nvPr>
            <p:ph type="dt" sz="half" idx="2"/>
          </p:nvPr>
        </p:nvSpPr>
        <p:spPr>
          <a:xfrm>
            <a:off x="11442959" y="135561"/>
            <a:ext cx="640073" cy="184524"/>
          </a:xfrm>
          <a:prstGeom prst="rect">
            <a:avLst/>
          </a:prstGeom>
          <a:solidFill>
            <a:srgbClr val="00BE6D"/>
          </a:solidFill>
        </p:spPr>
        <p:txBody>
          <a:bodyPr vert="horz" lIns="91440" tIns="91440" rIns="91440" bIns="91440" rtlCol="0" anchor="ctr"/>
          <a:lstStyle>
            <a:lvl1pPr algn="ctr">
              <a:defRPr lang="en-US" sz="800" b="0" cap="all" spc="100" baseline="0" smtClean="0">
                <a:solidFill>
                  <a:srgbClr val="FFFFFF"/>
                </a:solidFill>
                <a:latin typeface="Montserrat" panose="00000500000000000000" pitchFamily="2" charset="0"/>
              </a:defRPr>
            </a:lvl1pPr>
          </a:lstStyle>
          <a:p>
            <a:r>
              <a:rPr lang="en-US" dirty="0"/>
              <a:t>Jan-21</a:t>
            </a:r>
          </a:p>
        </p:txBody>
      </p:sp>
      <p:sp>
        <p:nvSpPr>
          <p:cNvPr id="13" name="Slide Number Placeholder 12">
            <a:extLst>
              <a:ext uri="{FF2B5EF4-FFF2-40B4-BE49-F238E27FC236}">
                <a16:creationId xmlns:a16="http://schemas.microsoft.com/office/drawing/2014/main" id="{C8C0C1E0-CBFA-4B4C-8742-EFF277A0E387}"/>
              </a:ext>
            </a:extLst>
          </p:cNvPr>
          <p:cNvSpPr>
            <a:spLocks noGrp="1"/>
          </p:cNvSpPr>
          <p:nvPr>
            <p:ph type="sldNum" sz="quarter" idx="4"/>
          </p:nvPr>
        </p:nvSpPr>
        <p:spPr>
          <a:xfrm>
            <a:off x="11216585" y="6353382"/>
            <a:ext cx="365786" cy="184533"/>
          </a:xfrm>
          <a:prstGeom prst="rect">
            <a:avLst/>
          </a:prstGeom>
        </p:spPr>
        <p:txBody>
          <a:bodyPr vert="horz" lIns="0" tIns="0" rIns="0" bIns="0" rtlCol="0" anchor="ctr"/>
          <a:lstStyle>
            <a:lvl1pPr algn="r">
              <a:defRPr lang="en-US" sz="1100" b="1" smtClean="0">
                <a:solidFill>
                  <a:srgbClr val="000000"/>
                </a:solidFill>
                <a:latin typeface="Montserrat" panose="00000500000000000000" pitchFamily="2" charset="0"/>
              </a:defRPr>
            </a:lvl1pPr>
          </a:lstStyle>
          <a:p>
            <a:fld id="{8E620370-C621-4261-9B3E-A148FC4303D2}" type="slidenum">
              <a:rPr lang="en-US" smtClean="0"/>
              <a:pPr/>
              <a:t>‹#›</a:t>
            </a:fld>
            <a:endParaRPr lang="en-US" dirty="0"/>
          </a:p>
        </p:txBody>
      </p:sp>
    </p:spTree>
    <p:extLst>
      <p:ext uri="{BB962C8B-B14F-4D97-AF65-F5344CB8AC3E}">
        <p14:creationId xmlns:p14="http://schemas.microsoft.com/office/powerpoint/2010/main" val="368975534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748" r:id="rId3"/>
    <p:sldLayoutId id="2147483749" r:id="rId4"/>
    <p:sldLayoutId id="2147483747" r:id="rId5"/>
    <p:sldLayoutId id="2147483712" r:id="rId6"/>
    <p:sldLayoutId id="2147483701" r:id="rId7"/>
    <p:sldLayoutId id="2147483714" r:id="rId8"/>
    <p:sldLayoutId id="2147483713" r:id="rId9"/>
    <p:sldLayoutId id="2147483715" r:id="rId10"/>
    <p:sldLayoutId id="2147483717" r:id="rId11"/>
    <p:sldLayoutId id="2147483718" r:id="rId12"/>
    <p:sldLayoutId id="2147483722" r:id="rId13"/>
    <p:sldLayoutId id="2147483723" r:id="rId14"/>
    <p:sldLayoutId id="2147483676" r:id="rId15"/>
    <p:sldLayoutId id="2147483742" r:id="rId16"/>
    <p:sldLayoutId id="2147483743" r:id="rId17"/>
    <p:sldLayoutId id="2147483751" r:id="rId18"/>
  </p:sldLayoutIdLst>
  <p:txStyles>
    <p:titleStyle>
      <a:lvl1pPr algn="l" defTabSz="914400" rtl="0" eaLnBrk="1" latinLnBrk="0" hangingPunct="1">
        <a:lnSpc>
          <a:spcPct val="90000"/>
        </a:lnSpc>
        <a:spcBef>
          <a:spcPct val="0"/>
        </a:spcBef>
        <a:buNone/>
        <a:defRPr lang="en-US" sz="2800" b="1" i="0" kern="1200" baseline="0" smtClean="0">
          <a:solidFill>
            <a:srgbClr val="000000"/>
          </a:solidFill>
          <a:latin typeface="Montserrat" pitchFamily="2" charset="77"/>
          <a:ea typeface="+mn-ea"/>
          <a:cs typeface="+mn-cs"/>
        </a:defRPr>
      </a:lvl1pPr>
    </p:titleStyle>
    <p:bodyStyle>
      <a:lvl1pPr marL="228600" indent="-228600" algn="l" defTabSz="914400" rtl="0" eaLnBrk="1" latinLnBrk="0" hangingPunct="1">
        <a:lnSpc>
          <a:spcPct val="110000"/>
        </a:lnSpc>
        <a:spcBef>
          <a:spcPts val="1000"/>
        </a:spcBef>
        <a:buClr>
          <a:srgbClr val="00BE6D"/>
        </a:buClr>
        <a:buFont typeface="Montserrat" panose="00000500000000000000" pitchFamily="2" charset="0"/>
        <a:buChar char="‐"/>
        <a:defRPr sz="1400" b="1" kern="1200" spc="100" baseline="0">
          <a:solidFill>
            <a:srgbClr val="000000"/>
          </a:solidFill>
          <a:latin typeface="Montserrat" panose="00000500000000000000" pitchFamily="2" charset="0"/>
          <a:ea typeface="+mn-ea"/>
          <a:cs typeface="+mn-cs"/>
        </a:defRPr>
      </a:lvl1pPr>
      <a:lvl2pPr marL="228600" indent="0" algn="l" defTabSz="914400" rtl="0" eaLnBrk="1" latinLnBrk="0" hangingPunct="1">
        <a:lnSpc>
          <a:spcPct val="110000"/>
        </a:lnSpc>
        <a:spcBef>
          <a:spcPts val="0"/>
        </a:spcBef>
        <a:spcAft>
          <a:spcPts val="500"/>
        </a:spcAft>
        <a:buClr>
          <a:srgbClr val="00BE6D"/>
        </a:buClr>
        <a:buFont typeface="Montserrat" panose="00000500000000000000" pitchFamily="2" charset="0"/>
        <a:buNone/>
        <a:defRPr sz="1100" kern="1200" spc="100" baseline="0">
          <a:solidFill>
            <a:srgbClr val="000000"/>
          </a:solidFill>
          <a:latin typeface="Montserrat" panose="00000500000000000000" pitchFamily="2" charset="0"/>
          <a:ea typeface="+mn-ea"/>
          <a:cs typeface="+mn-cs"/>
        </a:defRPr>
      </a:lvl2pPr>
      <a:lvl3pPr marL="1143000" indent="-228600" algn="l" defTabSz="914400" rtl="0" eaLnBrk="1" latinLnBrk="0" hangingPunct="1">
        <a:lnSpc>
          <a:spcPct val="110000"/>
        </a:lnSpc>
        <a:spcBef>
          <a:spcPts val="500"/>
        </a:spcBef>
        <a:buClr>
          <a:srgbClr val="00BE6D"/>
        </a:buClr>
        <a:buFont typeface="Montserrat" panose="00000500000000000000" pitchFamily="2" charset="0"/>
        <a:buChar char="‐"/>
        <a:defRPr sz="1100" kern="1200" spc="100" baseline="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10000"/>
        </a:lnSpc>
        <a:spcBef>
          <a:spcPts val="500"/>
        </a:spcBef>
        <a:buClr>
          <a:srgbClr val="00BE6D"/>
        </a:buClr>
        <a:buFont typeface="Montserrat" panose="00000500000000000000" pitchFamily="2" charset="0"/>
        <a:buChar char="‐"/>
        <a:defRPr sz="1100" kern="1200" spc="100" baseline="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10000"/>
        </a:lnSpc>
        <a:spcBef>
          <a:spcPts val="500"/>
        </a:spcBef>
        <a:buClr>
          <a:srgbClr val="00BE6D"/>
        </a:buClr>
        <a:buFont typeface="Montserrat" panose="00000500000000000000" pitchFamily="2" charset="0"/>
        <a:buChar char="‐"/>
        <a:defRPr sz="1100" kern="1200" spc="100" baseline="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hyperlink" Target="https://www.forbes.com/sites/rebeccasadwick/2020/06/22/how-to-price-products/?sh=4ffe0e2655c7" TargetMode="External"/><Relationship Id="rId3" Type="http://schemas.openxmlformats.org/officeDocument/2006/relationships/hyperlink" Target="https://www.wallstreetmojo.com/top-best-pricing-books/" TargetMode="External"/><Relationship Id="rId7" Type="http://schemas.openxmlformats.org/officeDocument/2006/relationships/hyperlink" Target="https://www.bdc.ca/en/articles-tools/marketing-sales-export/marketing/pricing-5-common-strategies"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hyperlink" Target="https://bookauthority.org/books/best-product-pricing-books" TargetMode="External"/><Relationship Id="rId11" Type="http://schemas.openxmlformats.org/officeDocument/2006/relationships/hyperlink" Target="https://conjointly.com/products/van-westendorp/" TargetMode="External"/><Relationship Id="rId5" Type="http://schemas.openxmlformats.org/officeDocument/2006/relationships/hyperlink" Target="https://insightoutdigital.com/10-best-books-on-pricing-strategy/" TargetMode="External"/><Relationship Id="rId10" Type="http://schemas.openxmlformats.org/officeDocument/2006/relationships/hyperlink" Target="https://www.questionpro.com/blog/van-westendorp-price-sensitivity-meter/" TargetMode="External"/><Relationship Id="rId4" Type="http://schemas.openxmlformats.org/officeDocument/2006/relationships/hyperlink" Target="https://blog.pricebeam.com/8-great-books-about-pricing" TargetMode="External"/><Relationship Id="rId9" Type="http://schemas.openxmlformats.org/officeDocument/2006/relationships/hyperlink" Target="https://towardsdatascience.com/pricing-research-van-westendorps-price-sensitivity-meter-in-python-ec07fabbeacd"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images.google.com/imgres?imgurl=http://www.hrpfinance.com/images_and_pictures/BB083.jpg&amp;imgrefurl=http://www.hrpfinance.com/&amp;h=480&amp;w=640&amp;sz=24&amp;tbnid=MWXPGbahCqYJ:&amp;tbnh=101&amp;tbnw=135&amp;hl=en&amp;prev=/images%3Fq%3Dshake%2Bhands%26hl%3Den%26lr%3D&amp;oi=imagesr&amp;start=1" TargetMode="External"/><Relationship Id="rId1" Type="http://schemas.openxmlformats.org/officeDocument/2006/relationships/slideLayout" Target="../slideLayouts/slideLayout4.xm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66DA66-D00F-4E8F-9BA3-E80C98F890C0}"/>
              </a:ext>
            </a:extLst>
          </p:cNvPr>
          <p:cNvSpPr>
            <a:spLocks noGrp="1"/>
          </p:cNvSpPr>
          <p:nvPr>
            <p:ph type="title"/>
          </p:nvPr>
        </p:nvSpPr>
        <p:spPr>
          <a:xfrm>
            <a:off x="426781" y="5751363"/>
            <a:ext cx="10698363" cy="1005834"/>
          </a:xfrm>
        </p:spPr>
        <p:txBody>
          <a:bodyPr/>
          <a:lstStyle/>
          <a:p>
            <a:r>
              <a:rPr lang="en-US" dirty="0"/>
              <a:t>Product Management</a:t>
            </a:r>
            <a:br>
              <a:rPr lang="en-US" dirty="0"/>
            </a:br>
            <a:r>
              <a:rPr lang="en-US" dirty="0"/>
              <a:t>Module 9 –Office </a:t>
            </a:r>
            <a:r>
              <a:rPr lang="en-US" dirty="0" err="1"/>
              <a:t>Hrs</a:t>
            </a:r>
            <a:r>
              <a:rPr lang="en-US" dirty="0"/>
              <a:t> with Raunak Goyal</a:t>
            </a:r>
            <a:br>
              <a:rPr lang="en-US" dirty="0"/>
            </a:br>
            <a:r>
              <a:rPr lang="en-US"/>
              <a:t>Dec 10, 2023</a:t>
            </a:r>
            <a:endParaRPr lang="en-US" dirty="0"/>
          </a:p>
        </p:txBody>
      </p:sp>
      <p:pic>
        <p:nvPicPr>
          <p:cNvPr id="3" name="Google Shape;89;p1">
            <a:extLst>
              <a:ext uri="{FF2B5EF4-FFF2-40B4-BE49-F238E27FC236}">
                <a16:creationId xmlns:a16="http://schemas.microsoft.com/office/drawing/2014/main" id="{61E85CCC-DB43-D14B-B3BE-644964C624FD}"/>
              </a:ext>
            </a:extLst>
          </p:cNvPr>
          <p:cNvPicPr preferRelativeResize="0"/>
          <p:nvPr/>
        </p:nvPicPr>
        <p:blipFill rotWithShape="1">
          <a:blip r:embed="rId3">
            <a:alphaModFix/>
          </a:blip>
          <a:srcRect/>
          <a:stretch/>
        </p:blipFill>
        <p:spPr>
          <a:xfrm>
            <a:off x="0" y="1936668"/>
            <a:ext cx="12192000" cy="3746547"/>
          </a:xfrm>
          <a:prstGeom prst="rect">
            <a:avLst/>
          </a:prstGeom>
          <a:noFill/>
          <a:ln>
            <a:noFill/>
          </a:ln>
        </p:spPr>
      </p:pic>
    </p:spTree>
    <p:extLst>
      <p:ext uri="{BB962C8B-B14F-4D97-AF65-F5344CB8AC3E}">
        <p14:creationId xmlns:p14="http://schemas.microsoft.com/office/powerpoint/2010/main" val="1516477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243904" y="228635"/>
            <a:ext cx="9972675"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THE PRIMARY LEVER </a:t>
            </a:r>
            <a:endParaRPr sz="3200" b="1" dirty="0">
              <a:solidFill>
                <a:schemeClr val="accent1"/>
              </a:solidFill>
              <a:latin typeface="+mj-lt"/>
              <a:ea typeface="Arial"/>
              <a:cs typeface="Arial"/>
              <a:sym typeface="Arial"/>
            </a:endParaRPr>
          </a:p>
        </p:txBody>
      </p:sp>
      <p:pic>
        <p:nvPicPr>
          <p:cNvPr id="3" name="Picture 2" descr="Graphical user interface, application&#10;&#10;Description automatically generated">
            <a:extLst>
              <a:ext uri="{FF2B5EF4-FFF2-40B4-BE49-F238E27FC236}">
                <a16:creationId xmlns:a16="http://schemas.microsoft.com/office/drawing/2014/main" id="{61ED6FB0-9D09-9747-8605-74ECA0FD180C}"/>
              </a:ext>
            </a:extLst>
          </p:cNvPr>
          <p:cNvPicPr>
            <a:picLocks noChangeAspect="1"/>
          </p:cNvPicPr>
          <p:nvPr/>
        </p:nvPicPr>
        <p:blipFill>
          <a:blip r:embed="rId3"/>
          <a:stretch>
            <a:fillRect/>
          </a:stretch>
        </p:blipFill>
        <p:spPr>
          <a:xfrm>
            <a:off x="1225325" y="878886"/>
            <a:ext cx="9741349" cy="5750479"/>
          </a:xfrm>
          <a:prstGeom prst="rect">
            <a:avLst/>
          </a:prstGeom>
        </p:spPr>
      </p:pic>
    </p:spTree>
    <p:extLst>
      <p:ext uri="{BB962C8B-B14F-4D97-AF65-F5344CB8AC3E}">
        <p14:creationId xmlns:p14="http://schemas.microsoft.com/office/powerpoint/2010/main" val="2224260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35343" y="320074"/>
            <a:ext cx="9971088"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SIMPLE PRICING CURVE </a:t>
            </a:r>
            <a:endParaRPr sz="3200" b="1" dirty="0">
              <a:solidFill>
                <a:schemeClr val="accent1"/>
              </a:solidFill>
              <a:latin typeface="+mj-lt"/>
              <a:ea typeface="Arial"/>
              <a:cs typeface="Arial"/>
              <a:sym typeface="Arial"/>
            </a:endParaRPr>
          </a:p>
        </p:txBody>
      </p:sp>
      <p:pic>
        <p:nvPicPr>
          <p:cNvPr id="3" name="Picture 2" descr="Diagram&#10;&#10;Description automatically generated">
            <a:extLst>
              <a:ext uri="{FF2B5EF4-FFF2-40B4-BE49-F238E27FC236}">
                <a16:creationId xmlns:a16="http://schemas.microsoft.com/office/drawing/2014/main" id="{9D8F2019-4898-A24F-A259-8F3DD5115FE1}"/>
              </a:ext>
            </a:extLst>
          </p:cNvPr>
          <p:cNvPicPr>
            <a:picLocks noChangeAspect="1"/>
          </p:cNvPicPr>
          <p:nvPr/>
        </p:nvPicPr>
        <p:blipFill>
          <a:blip r:embed="rId3"/>
          <a:stretch>
            <a:fillRect/>
          </a:stretch>
        </p:blipFill>
        <p:spPr>
          <a:xfrm>
            <a:off x="1530632" y="824899"/>
            <a:ext cx="9130735" cy="5733252"/>
          </a:xfrm>
          <a:prstGeom prst="rect">
            <a:avLst/>
          </a:prstGeom>
        </p:spPr>
      </p:pic>
    </p:spTree>
    <p:extLst>
      <p:ext uri="{BB962C8B-B14F-4D97-AF65-F5344CB8AC3E}">
        <p14:creationId xmlns:p14="http://schemas.microsoft.com/office/powerpoint/2010/main" val="4252295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35343" y="337222"/>
            <a:ext cx="9971088"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FIND THE SWEET SPOT </a:t>
            </a:r>
            <a:endParaRPr sz="3200" b="1" dirty="0">
              <a:solidFill>
                <a:schemeClr val="accent1"/>
              </a:solidFill>
              <a:latin typeface="+mj-lt"/>
              <a:ea typeface="Arial"/>
              <a:cs typeface="Arial"/>
              <a:sym typeface="Arial"/>
            </a:endParaRPr>
          </a:p>
        </p:txBody>
      </p:sp>
      <p:pic>
        <p:nvPicPr>
          <p:cNvPr id="3" name="Picture 2" descr="Table&#10;&#10;Description automatically generated with low confidence">
            <a:extLst>
              <a:ext uri="{FF2B5EF4-FFF2-40B4-BE49-F238E27FC236}">
                <a16:creationId xmlns:a16="http://schemas.microsoft.com/office/drawing/2014/main" id="{89994E3D-15AD-2245-A2AC-CAB43655D00B}"/>
              </a:ext>
            </a:extLst>
          </p:cNvPr>
          <p:cNvPicPr>
            <a:picLocks noChangeAspect="1"/>
          </p:cNvPicPr>
          <p:nvPr/>
        </p:nvPicPr>
        <p:blipFill>
          <a:blip r:embed="rId3"/>
          <a:stretch>
            <a:fillRect/>
          </a:stretch>
        </p:blipFill>
        <p:spPr>
          <a:xfrm>
            <a:off x="2849915" y="1051586"/>
            <a:ext cx="6492169" cy="5680647"/>
          </a:xfrm>
          <a:prstGeom prst="rect">
            <a:avLst/>
          </a:prstGeom>
        </p:spPr>
      </p:pic>
    </p:spTree>
    <p:extLst>
      <p:ext uri="{BB962C8B-B14F-4D97-AF65-F5344CB8AC3E}">
        <p14:creationId xmlns:p14="http://schemas.microsoft.com/office/powerpoint/2010/main" val="3348044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4" name="Picture 13">
            <a:extLst>
              <a:ext uri="{FF2B5EF4-FFF2-40B4-BE49-F238E27FC236}">
                <a16:creationId xmlns:a16="http://schemas.microsoft.com/office/drawing/2014/main" id="{4F20384B-AE10-9245-921C-7935A2A661B6}"/>
              </a:ext>
            </a:extLst>
          </p:cNvPr>
          <p:cNvPicPr>
            <a:picLocks noChangeAspect="1"/>
          </p:cNvPicPr>
          <p:nvPr/>
        </p:nvPicPr>
        <p:blipFill rotWithShape="1">
          <a:blip r:embed="rId3"/>
          <a:srcRect t="7582"/>
          <a:stretch/>
        </p:blipFill>
        <p:spPr>
          <a:xfrm>
            <a:off x="5747080" y="848830"/>
            <a:ext cx="5309088" cy="1965091"/>
          </a:xfrm>
          <a:prstGeom prst="rect">
            <a:avLst/>
          </a:prstGeom>
        </p:spPr>
      </p:pic>
      <p:sp>
        <p:nvSpPr>
          <p:cNvPr id="102" name="Google Shape;102;p2"/>
          <p:cNvSpPr txBox="1">
            <a:spLocks noGrp="1"/>
          </p:cNvSpPr>
          <p:nvPr>
            <p:ph type="title" idx="4294967295"/>
          </p:nvPr>
        </p:nvSpPr>
        <p:spPr>
          <a:xfrm>
            <a:off x="426782" y="152978"/>
            <a:ext cx="9971088"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PRICING STRATEGY QUIZ</a:t>
            </a:r>
            <a:endParaRPr sz="3200" b="1" dirty="0">
              <a:solidFill>
                <a:schemeClr val="accent1"/>
              </a:solidFill>
              <a:latin typeface="+mj-lt"/>
              <a:ea typeface="Arial"/>
              <a:cs typeface="Arial"/>
              <a:sym typeface="Arial"/>
            </a:endParaRPr>
          </a:p>
        </p:txBody>
      </p:sp>
      <p:sp>
        <p:nvSpPr>
          <p:cNvPr id="6" name="TextBox 5">
            <a:extLst>
              <a:ext uri="{FF2B5EF4-FFF2-40B4-BE49-F238E27FC236}">
                <a16:creationId xmlns:a16="http://schemas.microsoft.com/office/drawing/2014/main" id="{4435633B-7524-044F-A5F6-F09B1DEB7827}"/>
              </a:ext>
            </a:extLst>
          </p:cNvPr>
          <p:cNvSpPr txBox="1"/>
          <p:nvPr/>
        </p:nvSpPr>
        <p:spPr>
          <a:xfrm>
            <a:off x="1309720" y="3266696"/>
            <a:ext cx="2215766" cy="368390"/>
          </a:xfrm>
          <a:prstGeom prst="rect">
            <a:avLst/>
          </a:prstGeom>
          <a:noFill/>
        </p:spPr>
        <p:txBody>
          <a:bodyPr wrap="square" rtlCol="0">
            <a:spAutoFit/>
          </a:bodyPr>
          <a:lstStyle/>
          <a:p>
            <a:r>
              <a:rPr lang="en-US" sz="1800" b="1" dirty="0"/>
              <a:t>Price Bundling</a:t>
            </a:r>
          </a:p>
        </p:txBody>
      </p:sp>
      <p:sp>
        <p:nvSpPr>
          <p:cNvPr id="7" name="TextBox 6">
            <a:extLst>
              <a:ext uri="{FF2B5EF4-FFF2-40B4-BE49-F238E27FC236}">
                <a16:creationId xmlns:a16="http://schemas.microsoft.com/office/drawing/2014/main" id="{6786C557-8771-A141-8DFF-E5DC33F95194}"/>
              </a:ext>
            </a:extLst>
          </p:cNvPr>
          <p:cNvSpPr txBox="1"/>
          <p:nvPr/>
        </p:nvSpPr>
        <p:spPr>
          <a:xfrm>
            <a:off x="1141770" y="6250989"/>
            <a:ext cx="2215766" cy="369332"/>
          </a:xfrm>
          <a:prstGeom prst="rect">
            <a:avLst/>
          </a:prstGeom>
          <a:noFill/>
        </p:spPr>
        <p:txBody>
          <a:bodyPr wrap="square" rtlCol="0">
            <a:spAutoFit/>
          </a:bodyPr>
          <a:lstStyle/>
          <a:p>
            <a:r>
              <a:rPr lang="en-US" sz="1800" b="1" i="0" dirty="0">
                <a:solidFill>
                  <a:srgbClr val="2B2A2A"/>
                </a:solidFill>
                <a:effectLst/>
                <a:latin typeface="+mj-lt"/>
              </a:rPr>
              <a:t>Premium pricing</a:t>
            </a:r>
            <a:endParaRPr lang="en-US" sz="1800" b="1" dirty="0">
              <a:latin typeface="+mj-lt"/>
            </a:endParaRPr>
          </a:p>
        </p:txBody>
      </p:sp>
      <p:pic>
        <p:nvPicPr>
          <p:cNvPr id="8" name="Picture 7">
            <a:extLst>
              <a:ext uri="{FF2B5EF4-FFF2-40B4-BE49-F238E27FC236}">
                <a16:creationId xmlns:a16="http://schemas.microsoft.com/office/drawing/2014/main" id="{0FAD40B8-C948-D240-A85E-8160D91F7586}"/>
              </a:ext>
            </a:extLst>
          </p:cNvPr>
          <p:cNvPicPr>
            <a:picLocks noChangeAspect="1"/>
          </p:cNvPicPr>
          <p:nvPr/>
        </p:nvPicPr>
        <p:blipFill rotWithShape="1">
          <a:blip r:embed="rId4"/>
          <a:srcRect l="5635" t="5189" r="4177" b="6220"/>
          <a:stretch/>
        </p:blipFill>
        <p:spPr>
          <a:xfrm>
            <a:off x="3992904" y="3448444"/>
            <a:ext cx="3934726" cy="2677160"/>
          </a:xfrm>
          <a:prstGeom prst="rect">
            <a:avLst/>
          </a:prstGeom>
        </p:spPr>
      </p:pic>
      <p:sp>
        <p:nvSpPr>
          <p:cNvPr id="9" name="TextBox 8">
            <a:extLst>
              <a:ext uri="{FF2B5EF4-FFF2-40B4-BE49-F238E27FC236}">
                <a16:creationId xmlns:a16="http://schemas.microsoft.com/office/drawing/2014/main" id="{B04E4614-2627-7948-A61E-664E65FB56DA}"/>
              </a:ext>
            </a:extLst>
          </p:cNvPr>
          <p:cNvSpPr txBox="1"/>
          <p:nvPr/>
        </p:nvSpPr>
        <p:spPr>
          <a:xfrm>
            <a:off x="5135334" y="6220591"/>
            <a:ext cx="2028497" cy="369332"/>
          </a:xfrm>
          <a:prstGeom prst="rect">
            <a:avLst/>
          </a:prstGeom>
          <a:noFill/>
        </p:spPr>
        <p:txBody>
          <a:bodyPr wrap="square" rtlCol="0">
            <a:spAutoFit/>
          </a:bodyPr>
          <a:lstStyle/>
          <a:p>
            <a:r>
              <a:rPr lang="en-US" sz="1800" b="1" i="0" dirty="0">
                <a:solidFill>
                  <a:srgbClr val="2B2A2A"/>
                </a:solidFill>
                <a:effectLst/>
                <a:latin typeface="+mn-lt"/>
              </a:rPr>
              <a:t>Value pricing</a:t>
            </a:r>
            <a:endParaRPr lang="en-US" sz="1800" b="1" dirty="0">
              <a:latin typeface="+mn-lt"/>
            </a:endParaRPr>
          </a:p>
        </p:txBody>
      </p:sp>
      <p:pic>
        <p:nvPicPr>
          <p:cNvPr id="10" name="Picture 9">
            <a:extLst>
              <a:ext uri="{FF2B5EF4-FFF2-40B4-BE49-F238E27FC236}">
                <a16:creationId xmlns:a16="http://schemas.microsoft.com/office/drawing/2014/main" id="{AA1C963C-E37A-3849-BB7F-A2C9B483779A}"/>
              </a:ext>
            </a:extLst>
          </p:cNvPr>
          <p:cNvPicPr>
            <a:picLocks noChangeAspect="1"/>
          </p:cNvPicPr>
          <p:nvPr/>
        </p:nvPicPr>
        <p:blipFill rotWithShape="1">
          <a:blip r:embed="rId5"/>
          <a:srcRect l="7736"/>
          <a:stretch/>
        </p:blipFill>
        <p:spPr>
          <a:xfrm>
            <a:off x="1118108" y="3730074"/>
            <a:ext cx="2449975" cy="2490517"/>
          </a:xfrm>
          <a:prstGeom prst="rect">
            <a:avLst/>
          </a:prstGeom>
        </p:spPr>
      </p:pic>
      <p:pic>
        <p:nvPicPr>
          <p:cNvPr id="11" name="Picture 10">
            <a:extLst>
              <a:ext uri="{FF2B5EF4-FFF2-40B4-BE49-F238E27FC236}">
                <a16:creationId xmlns:a16="http://schemas.microsoft.com/office/drawing/2014/main" id="{59B3F0E1-4EBC-3840-82D9-EAF36CA6BE72}"/>
              </a:ext>
            </a:extLst>
          </p:cNvPr>
          <p:cNvPicPr>
            <a:picLocks noChangeAspect="1"/>
          </p:cNvPicPr>
          <p:nvPr/>
        </p:nvPicPr>
        <p:blipFill>
          <a:blip r:embed="rId6"/>
          <a:stretch>
            <a:fillRect/>
          </a:stretch>
        </p:blipFill>
        <p:spPr>
          <a:xfrm>
            <a:off x="8095936" y="3266697"/>
            <a:ext cx="3966097" cy="2850914"/>
          </a:xfrm>
          <a:prstGeom prst="rect">
            <a:avLst/>
          </a:prstGeom>
        </p:spPr>
      </p:pic>
      <p:sp>
        <p:nvSpPr>
          <p:cNvPr id="12" name="TextBox 11">
            <a:extLst>
              <a:ext uri="{FF2B5EF4-FFF2-40B4-BE49-F238E27FC236}">
                <a16:creationId xmlns:a16="http://schemas.microsoft.com/office/drawing/2014/main" id="{8835EC46-FBAA-4A4D-8006-CEB0D1FA70A9}"/>
              </a:ext>
            </a:extLst>
          </p:cNvPr>
          <p:cNvSpPr txBox="1"/>
          <p:nvPr/>
        </p:nvSpPr>
        <p:spPr>
          <a:xfrm>
            <a:off x="9411064" y="6250989"/>
            <a:ext cx="2215766" cy="369332"/>
          </a:xfrm>
          <a:prstGeom prst="rect">
            <a:avLst/>
          </a:prstGeom>
          <a:noFill/>
        </p:spPr>
        <p:txBody>
          <a:bodyPr wrap="square" rtlCol="0">
            <a:spAutoFit/>
          </a:bodyPr>
          <a:lstStyle/>
          <a:p>
            <a:r>
              <a:rPr lang="en-US" sz="1800" b="1" i="0" dirty="0">
                <a:solidFill>
                  <a:srgbClr val="2B2A2A"/>
                </a:solidFill>
                <a:effectLst/>
                <a:latin typeface="+mn-lt"/>
              </a:rPr>
              <a:t>Price Skimming</a:t>
            </a:r>
            <a:endParaRPr lang="en-US" sz="1800" b="1" dirty="0">
              <a:latin typeface="+mn-lt"/>
            </a:endParaRPr>
          </a:p>
        </p:txBody>
      </p:sp>
      <p:pic>
        <p:nvPicPr>
          <p:cNvPr id="13" name="Picture 12">
            <a:extLst>
              <a:ext uri="{FF2B5EF4-FFF2-40B4-BE49-F238E27FC236}">
                <a16:creationId xmlns:a16="http://schemas.microsoft.com/office/drawing/2014/main" id="{423EBCDD-7AC0-C74E-9A84-601411C7D4B8}"/>
              </a:ext>
            </a:extLst>
          </p:cNvPr>
          <p:cNvPicPr>
            <a:picLocks noChangeAspect="1"/>
          </p:cNvPicPr>
          <p:nvPr/>
        </p:nvPicPr>
        <p:blipFill>
          <a:blip r:embed="rId7"/>
          <a:stretch>
            <a:fillRect/>
          </a:stretch>
        </p:blipFill>
        <p:spPr>
          <a:xfrm>
            <a:off x="991820" y="856065"/>
            <a:ext cx="3251937" cy="2273782"/>
          </a:xfrm>
          <a:prstGeom prst="rect">
            <a:avLst/>
          </a:prstGeom>
        </p:spPr>
      </p:pic>
      <p:sp>
        <p:nvSpPr>
          <p:cNvPr id="15" name="TextBox 14">
            <a:extLst>
              <a:ext uri="{FF2B5EF4-FFF2-40B4-BE49-F238E27FC236}">
                <a16:creationId xmlns:a16="http://schemas.microsoft.com/office/drawing/2014/main" id="{C6E77DE5-DB8E-1742-B382-11043662DBA1}"/>
              </a:ext>
            </a:extLst>
          </p:cNvPr>
          <p:cNvSpPr txBox="1"/>
          <p:nvPr/>
        </p:nvSpPr>
        <p:spPr>
          <a:xfrm>
            <a:off x="7163831" y="2820282"/>
            <a:ext cx="3067997" cy="369332"/>
          </a:xfrm>
          <a:prstGeom prst="rect">
            <a:avLst/>
          </a:prstGeom>
          <a:noFill/>
        </p:spPr>
        <p:txBody>
          <a:bodyPr wrap="square" rtlCol="0">
            <a:spAutoFit/>
          </a:bodyPr>
          <a:lstStyle/>
          <a:p>
            <a:r>
              <a:rPr lang="en-US" sz="1800" b="1" i="0" dirty="0">
                <a:solidFill>
                  <a:srgbClr val="2B2A2A"/>
                </a:solidFill>
                <a:effectLst/>
                <a:latin typeface="+mj-lt"/>
              </a:rPr>
              <a:t>Complimentary pricing</a:t>
            </a:r>
            <a:endParaRPr lang="en-US" sz="1800" b="1" dirty="0">
              <a:latin typeface="+mj-lt"/>
            </a:endParaRPr>
          </a:p>
        </p:txBody>
      </p:sp>
    </p:spTree>
    <p:extLst>
      <p:ext uri="{BB962C8B-B14F-4D97-AF65-F5344CB8AC3E}">
        <p14:creationId xmlns:p14="http://schemas.microsoft.com/office/powerpoint/2010/main" val="290388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2"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9" name="Picture 18">
            <a:extLst>
              <a:ext uri="{FF2B5EF4-FFF2-40B4-BE49-F238E27FC236}">
                <a16:creationId xmlns:a16="http://schemas.microsoft.com/office/drawing/2014/main" id="{34210B87-7CC0-0345-A7E1-AA1C1F680232}"/>
              </a:ext>
            </a:extLst>
          </p:cNvPr>
          <p:cNvPicPr>
            <a:picLocks noChangeAspect="1"/>
          </p:cNvPicPr>
          <p:nvPr/>
        </p:nvPicPr>
        <p:blipFill rotWithShape="1">
          <a:blip r:embed="rId3"/>
          <a:srcRect l="4234" r="3199"/>
          <a:stretch/>
        </p:blipFill>
        <p:spPr>
          <a:xfrm>
            <a:off x="5131380" y="868708"/>
            <a:ext cx="6694864" cy="3095590"/>
          </a:xfrm>
          <a:prstGeom prst="rect">
            <a:avLst/>
          </a:prstGeom>
        </p:spPr>
      </p:pic>
      <p:sp>
        <p:nvSpPr>
          <p:cNvPr id="102" name="Google Shape;102;p2"/>
          <p:cNvSpPr txBox="1">
            <a:spLocks noGrp="1"/>
          </p:cNvSpPr>
          <p:nvPr>
            <p:ph type="title" idx="4294967295"/>
          </p:nvPr>
        </p:nvSpPr>
        <p:spPr>
          <a:xfrm>
            <a:off x="367505" y="285424"/>
            <a:ext cx="9459913"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PRICING STRATEGY QUIZ</a:t>
            </a:r>
            <a:endParaRPr sz="3200" b="1" dirty="0">
              <a:solidFill>
                <a:schemeClr val="accent1"/>
              </a:solidFill>
              <a:latin typeface="+mj-lt"/>
              <a:ea typeface="Arial"/>
              <a:cs typeface="Arial"/>
              <a:sym typeface="Arial"/>
            </a:endParaRPr>
          </a:p>
        </p:txBody>
      </p:sp>
      <p:pic>
        <p:nvPicPr>
          <p:cNvPr id="16" name="Picture 15">
            <a:extLst>
              <a:ext uri="{FF2B5EF4-FFF2-40B4-BE49-F238E27FC236}">
                <a16:creationId xmlns:a16="http://schemas.microsoft.com/office/drawing/2014/main" id="{E18F4C6C-133E-374B-AE5F-56F120895D47}"/>
              </a:ext>
            </a:extLst>
          </p:cNvPr>
          <p:cNvPicPr>
            <a:picLocks noChangeAspect="1"/>
          </p:cNvPicPr>
          <p:nvPr/>
        </p:nvPicPr>
        <p:blipFill rotWithShape="1">
          <a:blip r:embed="rId4"/>
          <a:srcRect l="3416" r="11195"/>
          <a:stretch/>
        </p:blipFill>
        <p:spPr>
          <a:xfrm>
            <a:off x="426782" y="1477485"/>
            <a:ext cx="4191919" cy="1693845"/>
          </a:xfrm>
          <a:prstGeom prst="rect">
            <a:avLst/>
          </a:prstGeom>
        </p:spPr>
      </p:pic>
      <p:pic>
        <p:nvPicPr>
          <p:cNvPr id="17" name="Picture 16">
            <a:extLst>
              <a:ext uri="{FF2B5EF4-FFF2-40B4-BE49-F238E27FC236}">
                <a16:creationId xmlns:a16="http://schemas.microsoft.com/office/drawing/2014/main" id="{C9126DCF-E9A0-6549-8622-D8E3C1C43CE6}"/>
              </a:ext>
            </a:extLst>
          </p:cNvPr>
          <p:cNvPicPr>
            <a:picLocks noChangeAspect="1"/>
          </p:cNvPicPr>
          <p:nvPr/>
        </p:nvPicPr>
        <p:blipFill>
          <a:blip r:embed="rId5"/>
          <a:stretch>
            <a:fillRect/>
          </a:stretch>
        </p:blipFill>
        <p:spPr>
          <a:xfrm>
            <a:off x="192035" y="3686671"/>
            <a:ext cx="4818412" cy="1617138"/>
          </a:xfrm>
          <a:prstGeom prst="rect">
            <a:avLst/>
          </a:prstGeom>
        </p:spPr>
      </p:pic>
      <p:sp>
        <p:nvSpPr>
          <p:cNvPr id="18" name="TextBox 17">
            <a:extLst>
              <a:ext uri="{FF2B5EF4-FFF2-40B4-BE49-F238E27FC236}">
                <a16:creationId xmlns:a16="http://schemas.microsoft.com/office/drawing/2014/main" id="{6D13B7C3-12C2-CE4A-AD5F-B4FD9E7F1FBC}"/>
              </a:ext>
            </a:extLst>
          </p:cNvPr>
          <p:cNvSpPr txBox="1"/>
          <p:nvPr/>
        </p:nvSpPr>
        <p:spPr>
          <a:xfrm>
            <a:off x="1148704" y="5374354"/>
            <a:ext cx="2748073" cy="369332"/>
          </a:xfrm>
          <a:prstGeom prst="rect">
            <a:avLst/>
          </a:prstGeom>
          <a:noFill/>
        </p:spPr>
        <p:txBody>
          <a:bodyPr wrap="square" rtlCol="0">
            <a:spAutoFit/>
          </a:bodyPr>
          <a:lstStyle/>
          <a:p>
            <a:r>
              <a:rPr lang="en-US" sz="1800" b="1" dirty="0"/>
              <a:t>Psychology Pricing</a:t>
            </a:r>
          </a:p>
        </p:txBody>
      </p:sp>
      <p:sp>
        <p:nvSpPr>
          <p:cNvPr id="20" name="TextBox 19">
            <a:extLst>
              <a:ext uri="{FF2B5EF4-FFF2-40B4-BE49-F238E27FC236}">
                <a16:creationId xmlns:a16="http://schemas.microsoft.com/office/drawing/2014/main" id="{345CED6A-434D-244A-99DB-6A73E496A0FF}"/>
              </a:ext>
            </a:extLst>
          </p:cNvPr>
          <p:cNvSpPr txBox="1"/>
          <p:nvPr/>
        </p:nvSpPr>
        <p:spPr>
          <a:xfrm>
            <a:off x="5097462" y="4118869"/>
            <a:ext cx="7094538" cy="2369880"/>
          </a:xfrm>
          <a:prstGeom prst="rect">
            <a:avLst/>
          </a:prstGeom>
          <a:noFill/>
        </p:spPr>
        <p:txBody>
          <a:bodyPr wrap="square" rtlCol="0">
            <a:spAutoFit/>
          </a:bodyPr>
          <a:lstStyle/>
          <a:p>
            <a:r>
              <a:rPr lang="en-US" sz="1800" b="1" dirty="0"/>
              <a:t>What’s the difference between elastic/inelastic demand?</a:t>
            </a:r>
            <a:br>
              <a:rPr lang="en-US" sz="1800" b="1" dirty="0"/>
            </a:br>
            <a:endParaRPr lang="en-US" sz="1800" b="1" dirty="0"/>
          </a:p>
          <a:p>
            <a:pPr marL="285750" lvl="1" indent="-285750">
              <a:buFont typeface="Wingdings" pitchFamily="2" charset="2"/>
              <a:buChar char="Ø"/>
            </a:pPr>
            <a:r>
              <a:rPr lang="en-US" sz="1600" dirty="0"/>
              <a:t>If demand changes considerably, demand is elastic</a:t>
            </a:r>
            <a:br>
              <a:rPr lang="en-US" sz="1600" dirty="0"/>
            </a:br>
            <a:endParaRPr lang="en-US" sz="1600" dirty="0"/>
          </a:p>
          <a:p>
            <a:pPr marL="285750" lvl="1" indent="-285750">
              <a:buFont typeface="Wingdings" pitchFamily="2" charset="2"/>
              <a:buChar char="Ø"/>
            </a:pPr>
            <a:r>
              <a:rPr lang="en-US" sz="1600" dirty="0"/>
              <a:t>The higher the elasticity, the greater the volume growth resulting from a 1 percent price reduction</a:t>
            </a:r>
            <a:br>
              <a:rPr lang="en-US" sz="1600" dirty="0"/>
            </a:br>
            <a:endParaRPr lang="en-US" sz="1600" dirty="0"/>
          </a:p>
          <a:p>
            <a:pPr marL="285750" lvl="1" indent="-285750">
              <a:buFont typeface="Wingdings" pitchFamily="2" charset="2"/>
              <a:buChar char="Ø"/>
            </a:pPr>
            <a:r>
              <a:rPr lang="en-US" sz="1600" dirty="0"/>
              <a:t>The more inelastic the demand, the higher the company can set the price</a:t>
            </a:r>
          </a:p>
        </p:txBody>
      </p:sp>
    </p:spTree>
    <p:extLst>
      <p:ext uri="{BB962C8B-B14F-4D97-AF65-F5344CB8AC3E}">
        <p14:creationId xmlns:p14="http://schemas.microsoft.com/office/powerpoint/2010/main" val="88436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35343" y="228635"/>
            <a:ext cx="9972675"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PURCHASE INTENT OF ELECTRIC CARS</a:t>
            </a:r>
            <a:endParaRPr sz="3200" b="1" dirty="0">
              <a:solidFill>
                <a:schemeClr val="accent1"/>
              </a:solidFill>
              <a:latin typeface="+mj-lt"/>
              <a:ea typeface="Arial"/>
              <a:cs typeface="Arial"/>
              <a:sym typeface="Arial"/>
            </a:endParaRPr>
          </a:p>
        </p:txBody>
      </p:sp>
      <p:pic>
        <p:nvPicPr>
          <p:cNvPr id="11" name="Picture 10">
            <a:extLst>
              <a:ext uri="{FF2B5EF4-FFF2-40B4-BE49-F238E27FC236}">
                <a16:creationId xmlns:a16="http://schemas.microsoft.com/office/drawing/2014/main" id="{5B6F75EC-56D1-0F46-9E60-475526420041}"/>
              </a:ext>
            </a:extLst>
          </p:cNvPr>
          <p:cNvPicPr>
            <a:picLocks noChangeAspect="1"/>
          </p:cNvPicPr>
          <p:nvPr/>
        </p:nvPicPr>
        <p:blipFill rotWithShape="1">
          <a:blip r:embed="rId3"/>
          <a:srcRect t="6493" b="2410"/>
          <a:stretch/>
        </p:blipFill>
        <p:spPr>
          <a:xfrm>
            <a:off x="1065965" y="733460"/>
            <a:ext cx="10060070" cy="5969270"/>
          </a:xfrm>
          <a:prstGeom prst="rect">
            <a:avLst/>
          </a:prstGeom>
        </p:spPr>
      </p:pic>
    </p:spTree>
    <p:extLst>
      <p:ext uri="{BB962C8B-B14F-4D97-AF65-F5344CB8AC3E}">
        <p14:creationId xmlns:p14="http://schemas.microsoft.com/office/powerpoint/2010/main" val="4128816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426782" y="232125"/>
            <a:ext cx="11626850"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100" b="1" dirty="0">
                <a:solidFill>
                  <a:schemeClr val="accent1"/>
                </a:solidFill>
                <a:latin typeface="+mj-lt"/>
                <a:ea typeface="Arial"/>
                <a:cs typeface="Arial"/>
                <a:sym typeface="Arial"/>
              </a:rPr>
              <a:t>MODULE REVIEW – VAN WESTENDORP 4 QUESTIONS </a:t>
            </a:r>
            <a:endParaRPr sz="3100" b="1" dirty="0">
              <a:solidFill>
                <a:schemeClr val="accent1"/>
              </a:solidFill>
              <a:latin typeface="+mj-lt"/>
              <a:ea typeface="Arial"/>
              <a:cs typeface="Arial"/>
              <a:sym typeface="Arial"/>
            </a:endParaRPr>
          </a:p>
        </p:txBody>
      </p:sp>
      <p:pic>
        <p:nvPicPr>
          <p:cNvPr id="3" name="Picture 2" descr="Text&#10;&#10;Description automatically generated">
            <a:extLst>
              <a:ext uri="{FF2B5EF4-FFF2-40B4-BE49-F238E27FC236}">
                <a16:creationId xmlns:a16="http://schemas.microsoft.com/office/drawing/2014/main" id="{43A481B6-5759-194C-BEC0-FC3521162EE2}"/>
              </a:ext>
            </a:extLst>
          </p:cNvPr>
          <p:cNvPicPr>
            <a:picLocks noChangeAspect="1"/>
          </p:cNvPicPr>
          <p:nvPr/>
        </p:nvPicPr>
        <p:blipFill>
          <a:blip r:embed="rId3"/>
          <a:stretch>
            <a:fillRect/>
          </a:stretch>
        </p:blipFill>
        <p:spPr>
          <a:xfrm>
            <a:off x="1221164" y="836021"/>
            <a:ext cx="9749671" cy="5789854"/>
          </a:xfrm>
          <a:prstGeom prst="rect">
            <a:avLst/>
          </a:prstGeom>
        </p:spPr>
      </p:pic>
    </p:spTree>
    <p:extLst>
      <p:ext uri="{BB962C8B-B14F-4D97-AF65-F5344CB8AC3E}">
        <p14:creationId xmlns:p14="http://schemas.microsoft.com/office/powerpoint/2010/main" val="566861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27819" y="108670"/>
            <a:ext cx="11536362"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VAN WESTENDORP DEFINITIONS </a:t>
            </a:r>
            <a:endParaRPr sz="3200" b="1" dirty="0">
              <a:solidFill>
                <a:schemeClr val="accent1"/>
              </a:solidFill>
              <a:latin typeface="+mj-lt"/>
              <a:ea typeface="Arial"/>
              <a:cs typeface="Arial"/>
              <a:sym typeface="Arial"/>
            </a:endParaRPr>
          </a:p>
        </p:txBody>
      </p:sp>
      <p:pic>
        <p:nvPicPr>
          <p:cNvPr id="3" name="Picture 2" descr="Diagram&#10;&#10;Description automatically generated">
            <a:extLst>
              <a:ext uri="{FF2B5EF4-FFF2-40B4-BE49-F238E27FC236}">
                <a16:creationId xmlns:a16="http://schemas.microsoft.com/office/drawing/2014/main" id="{E15ADEA4-9402-3346-ADDB-17F15BA4248C}"/>
              </a:ext>
            </a:extLst>
          </p:cNvPr>
          <p:cNvPicPr>
            <a:picLocks noChangeAspect="1"/>
          </p:cNvPicPr>
          <p:nvPr/>
        </p:nvPicPr>
        <p:blipFill>
          <a:blip r:embed="rId3"/>
          <a:stretch>
            <a:fillRect/>
          </a:stretch>
        </p:blipFill>
        <p:spPr>
          <a:xfrm>
            <a:off x="640411" y="729142"/>
            <a:ext cx="11223770" cy="5399715"/>
          </a:xfrm>
          <a:prstGeom prst="rect">
            <a:avLst/>
          </a:prstGeom>
        </p:spPr>
      </p:pic>
    </p:spTree>
    <p:extLst>
      <p:ext uri="{BB962C8B-B14F-4D97-AF65-F5344CB8AC3E}">
        <p14:creationId xmlns:p14="http://schemas.microsoft.com/office/powerpoint/2010/main" val="960442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C53CE1CC-CCC9-5C4A-A5DD-6172BDB96BF4}"/>
              </a:ext>
            </a:extLst>
          </p:cNvPr>
          <p:cNvPicPr>
            <a:picLocks noChangeAspect="1"/>
          </p:cNvPicPr>
          <p:nvPr/>
        </p:nvPicPr>
        <p:blipFill>
          <a:blip r:embed="rId3"/>
          <a:stretch>
            <a:fillRect/>
          </a:stretch>
        </p:blipFill>
        <p:spPr>
          <a:xfrm>
            <a:off x="708269" y="956051"/>
            <a:ext cx="10775461" cy="4945897"/>
          </a:xfrm>
          <a:prstGeom prst="rect">
            <a:avLst/>
          </a:prstGeom>
        </p:spPr>
      </p:pic>
      <p:sp>
        <p:nvSpPr>
          <p:cNvPr id="102" name="Google Shape;102;p2"/>
          <p:cNvSpPr txBox="1">
            <a:spLocks noGrp="1"/>
          </p:cNvSpPr>
          <p:nvPr>
            <p:ph type="title" idx="4294967295"/>
          </p:nvPr>
        </p:nvSpPr>
        <p:spPr>
          <a:xfrm>
            <a:off x="426782" y="329392"/>
            <a:ext cx="6235700"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ASSIGNMENT 9.2 PROBLEM</a:t>
            </a:r>
            <a:endParaRPr sz="3200" b="1" dirty="0">
              <a:solidFill>
                <a:schemeClr val="accent1"/>
              </a:solidFill>
              <a:latin typeface="+mj-lt"/>
              <a:ea typeface="Arial"/>
              <a:cs typeface="Arial"/>
              <a:sym typeface="Arial"/>
            </a:endParaRPr>
          </a:p>
        </p:txBody>
      </p:sp>
      <p:sp>
        <p:nvSpPr>
          <p:cNvPr id="4" name="Rounded Rectangle 3">
            <a:extLst>
              <a:ext uri="{FF2B5EF4-FFF2-40B4-BE49-F238E27FC236}">
                <a16:creationId xmlns:a16="http://schemas.microsoft.com/office/drawing/2014/main" id="{EE00402D-76C8-CC4A-91C6-4704F0B3F68B}"/>
              </a:ext>
            </a:extLst>
          </p:cNvPr>
          <p:cNvSpPr/>
          <p:nvPr/>
        </p:nvSpPr>
        <p:spPr>
          <a:xfrm>
            <a:off x="681040" y="1600741"/>
            <a:ext cx="10348956" cy="228164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6" name="Rounded Rectangle 5">
            <a:extLst>
              <a:ext uri="{FF2B5EF4-FFF2-40B4-BE49-F238E27FC236}">
                <a16:creationId xmlns:a16="http://schemas.microsoft.com/office/drawing/2014/main" id="{A96A5599-07E0-BC4C-968B-E78A43A9293C}"/>
              </a:ext>
            </a:extLst>
          </p:cNvPr>
          <p:cNvSpPr/>
          <p:nvPr/>
        </p:nvSpPr>
        <p:spPr>
          <a:xfrm>
            <a:off x="708269" y="4706361"/>
            <a:ext cx="6851295" cy="529215"/>
          </a:xfrm>
          <a:prstGeom prst="roundRect">
            <a:avLst>
              <a:gd name="adj" fmla="val 1510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 name="Rounded Rectangle 11">
            <a:extLst>
              <a:ext uri="{FF2B5EF4-FFF2-40B4-BE49-F238E27FC236}">
                <a16:creationId xmlns:a16="http://schemas.microsoft.com/office/drawing/2014/main" id="{B98E7969-0B5B-2C4F-A69B-5017D31AAE0F}"/>
              </a:ext>
            </a:extLst>
          </p:cNvPr>
          <p:cNvSpPr/>
          <p:nvPr/>
        </p:nvSpPr>
        <p:spPr>
          <a:xfrm>
            <a:off x="708269" y="3899834"/>
            <a:ext cx="10775461" cy="790187"/>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 name="TextBox 1">
            <a:extLst>
              <a:ext uri="{FF2B5EF4-FFF2-40B4-BE49-F238E27FC236}">
                <a16:creationId xmlns:a16="http://schemas.microsoft.com/office/drawing/2014/main" id="{949729B8-EA29-3170-573A-2FEA5E0D94D2}"/>
              </a:ext>
            </a:extLst>
          </p:cNvPr>
          <p:cNvSpPr txBox="1"/>
          <p:nvPr/>
        </p:nvSpPr>
        <p:spPr>
          <a:xfrm>
            <a:off x="4996543" y="391886"/>
            <a:ext cx="0" cy="0"/>
          </a:xfrm>
          <a:prstGeom prst="rect">
            <a:avLst/>
          </a:prstGeom>
          <a:noFill/>
        </p:spPr>
        <p:txBody>
          <a:bodyPr wrap="none" lIns="91440" tIns="91440" rIns="91440" bIns="91440" rtlCol="0" anchor="ctr">
            <a:noAutofit/>
          </a:bodyPr>
          <a:lstStyle/>
          <a:p>
            <a:pPr algn="l"/>
            <a:endParaRPr lang="en-US" sz="1000" dirty="0" err="1">
              <a:solidFill>
                <a:srgbClr val="000000"/>
              </a:solidFill>
              <a:latin typeface="Montserrat" panose="00000500000000000000" pitchFamily="2" charset="0"/>
            </a:endParaRPr>
          </a:p>
        </p:txBody>
      </p:sp>
    </p:spTree>
    <p:extLst>
      <p:ext uri="{BB962C8B-B14F-4D97-AF65-F5344CB8AC3E}">
        <p14:creationId xmlns:p14="http://schemas.microsoft.com/office/powerpoint/2010/main" val="147948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ppt_x"/>
                                          </p:val>
                                        </p:tav>
                                        <p:tav tm="100000">
                                          <p:val>
                                            <p:strVal val="#ppt_x"/>
                                          </p:val>
                                        </p:tav>
                                      </p:tavLst>
                                    </p:anim>
                                    <p:anim calcmode="lin" valueType="num">
                                      <p:cBhvr additive="base">
                                        <p:cTn id="1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8" name="Picture 7" descr="Text&#10;&#10;Description automatically generated">
            <a:extLst>
              <a:ext uri="{FF2B5EF4-FFF2-40B4-BE49-F238E27FC236}">
                <a16:creationId xmlns:a16="http://schemas.microsoft.com/office/drawing/2014/main" id="{C329EA98-1289-E148-95CF-A00EE7CB922A}"/>
              </a:ext>
            </a:extLst>
          </p:cNvPr>
          <p:cNvPicPr>
            <a:picLocks noChangeAspect="1"/>
          </p:cNvPicPr>
          <p:nvPr/>
        </p:nvPicPr>
        <p:blipFill>
          <a:blip r:embed="rId3"/>
          <a:stretch>
            <a:fillRect/>
          </a:stretch>
        </p:blipFill>
        <p:spPr>
          <a:xfrm>
            <a:off x="508721" y="1816603"/>
            <a:ext cx="11440726" cy="3224794"/>
          </a:xfrm>
          <a:prstGeom prst="rect">
            <a:avLst/>
          </a:prstGeom>
        </p:spPr>
      </p:pic>
      <p:sp>
        <p:nvSpPr>
          <p:cNvPr id="102" name="Google Shape;102;p2"/>
          <p:cNvSpPr txBox="1">
            <a:spLocks noGrp="1"/>
          </p:cNvSpPr>
          <p:nvPr>
            <p:ph type="title" idx="4294967295"/>
          </p:nvPr>
        </p:nvSpPr>
        <p:spPr>
          <a:xfrm>
            <a:off x="508721" y="526782"/>
            <a:ext cx="6237288"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ASSIGNMENT 9.2 PROBLEM</a:t>
            </a:r>
            <a:endParaRPr sz="3200" b="1" dirty="0">
              <a:solidFill>
                <a:schemeClr val="accent1"/>
              </a:solidFill>
              <a:latin typeface="+mj-lt"/>
              <a:ea typeface="Arial"/>
              <a:cs typeface="Arial"/>
              <a:sym typeface="Arial"/>
            </a:endParaRPr>
          </a:p>
        </p:txBody>
      </p:sp>
      <p:sp>
        <p:nvSpPr>
          <p:cNvPr id="4" name="Rounded Rectangle 3">
            <a:extLst>
              <a:ext uri="{FF2B5EF4-FFF2-40B4-BE49-F238E27FC236}">
                <a16:creationId xmlns:a16="http://schemas.microsoft.com/office/drawing/2014/main" id="{EE00402D-76C8-CC4A-91C6-4704F0B3F68B}"/>
              </a:ext>
            </a:extLst>
          </p:cNvPr>
          <p:cNvSpPr/>
          <p:nvPr/>
        </p:nvSpPr>
        <p:spPr>
          <a:xfrm>
            <a:off x="508721" y="2249744"/>
            <a:ext cx="11347936" cy="2243181"/>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 name="Rounded Rectangle 11">
            <a:extLst>
              <a:ext uri="{FF2B5EF4-FFF2-40B4-BE49-F238E27FC236}">
                <a16:creationId xmlns:a16="http://schemas.microsoft.com/office/drawing/2014/main" id="{B98E7969-0B5B-2C4F-A69B-5017D31AAE0F}"/>
              </a:ext>
            </a:extLst>
          </p:cNvPr>
          <p:cNvSpPr/>
          <p:nvPr/>
        </p:nvSpPr>
        <p:spPr>
          <a:xfrm>
            <a:off x="508721" y="4544330"/>
            <a:ext cx="3793302" cy="445661"/>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338304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1000" fill="hold"/>
                                        <p:tgtEl>
                                          <p:spTgt spid="12"/>
                                        </p:tgtEl>
                                        <p:attrNameLst>
                                          <p:attrName>ppt_x</p:attrName>
                                        </p:attrNameLst>
                                      </p:cBhvr>
                                      <p:tavLst>
                                        <p:tav tm="0">
                                          <p:val>
                                            <p:strVal val="#ppt_x"/>
                                          </p:val>
                                        </p:tav>
                                        <p:tav tm="100000">
                                          <p:val>
                                            <p:strVal val="#ppt_x"/>
                                          </p:val>
                                        </p:tav>
                                      </p:tavLst>
                                    </p:anim>
                                    <p:anim calcmode="lin" valueType="num">
                                      <p:cBhvr additive="base">
                                        <p:cTn id="14"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289974" y="213320"/>
            <a:ext cx="6461756"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ZOOM: CHAT and Q&amp;A BOX</a:t>
            </a:r>
            <a:endParaRPr sz="3200" b="1" dirty="0">
              <a:solidFill>
                <a:schemeClr val="accent1"/>
              </a:solidFill>
              <a:latin typeface="+mj-lt"/>
              <a:ea typeface="Arial"/>
              <a:cs typeface="Arial"/>
              <a:sym typeface="Arial"/>
            </a:endParaRPr>
          </a:p>
        </p:txBody>
      </p:sp>
      <p:pic>
        <p:nvPicPr>
          <p:cNvPr id="104" name="Google Shape;104;p2"/>
          <p:cNvPicPr preferRelativeResize="0"/>
          <p:nvPr/>
        </p:nvPicPr>
        <p:blipFill rotWithShape="1">
          <a:blip r:embed="rId3">
            <a:alphaModFix/>
          </a:blip>
          <a:srcRect l="12319" t="3205" r="13770" b="65249"/>
          <a:stretch/>
        </p:blipFill>
        <p:spPr>
          <a:xfrm>
            <a:off x="0" y="717930"/>
            <a:ext cx="9098965" cy="2051134"/>
          </a:xfrm>
          <a:prstGeom prst="rect">
            <a:avLst/>
          </a:prstGeom>
          <a:noFill/>
          <a:ln>
            <a:noFill/>
          </a:ln>
        </p:spPr>
      </p:pic>
      <p:sp>
        <p:nvSpPr>
          <p:cNvPr id="105" name="Google Shape;105;p2"/>
          <p:cNvSpPr/>
          <p:nvPr/>
        </p:nvSpPr>
        <p:spPr>
          <a:xfrm>
            <a:off x="5902323" y="2769064"/>
            <a:ext cx="5961901" cy="2897633"/>
          </a:xfrm>
          <a:prstGeom prst="wedgeRoundRectCallout">
            <a:avLst>
              <a:gd name="adj1" fmla="val -39669"/>
              <a:gd name="adj2" fmla="val 66885"/>
              <a:gd name="adj3" fmla="val 16667"/>
            </a:avLst>
          </a:prstGeom>
          <a:solidFill>
            <a:schemeClr val="accent1"/>
          </a:solidFill>
          <a:ln>
            <a:noFill/>
          </a:ln>
          <a:effectLst>
            <a:outerShdw blurRad="149987" dist="250190" dir="8460000" algn="ctr">
              <a:srgbClr val="000000">
                <a:alpha val="27843"/>
              </a:srgbClr>
            </a:outerShdw>
          </a:effectLst>
        </p:spPr>
        <p:txBody>
          <a:bodyPr spcFirstLastPara="1" wrap="square" lIns="91425" tIns="45700" rIns="91425" bIns="45700" anchor="ctr" anchorCtr="0">
            <a:noAutofit/>
          </a:bodyPr>
          <a:lstStyle/>
          <a:p>
            <a:pPr marL="285750" marR="0" lvl="0" indent="-285750" algn="ctr" rtl="0">
              <a:spcBef>
                <a:spcPts val="0"/>
              </a:spcBef>
              <a:spcAft>
                <a:spcPts val="0"/>
              </a:spcAft>
              <a:buClr>
                <a:schemeClr val="lt1"/>
              </a:buClr>
              <a:buSzPts val="3200"/>
              <a:buFont typeface="Arial"/>
              <a:buChar char="•"/>
            </a:pPr>
            <a:r>
              <a:rPr lang="en-US" sz="3200" dirty="0">
                <a:solidFill>
                  <a:schemeClr val="lt1"/>
                </a:solidFill>
                <a:ea typeface="Arial"/>
                <a:cs typeface="Arial"/>
                <a:sym typeface="Arial"/>
              </a:rPr>
              <a:t>Please type your questions in the Q&amp;A box</a:t>
            </a:r>
            <a:br>
              <a:rPr lang="en-US" sz="3200" dirty="0">
                <a:solidFill>
                  <a:schemeClr val="lt1"/>
                </a:solidFill>
                <a:ea typeface="Arial"/>
                <a:cs typeface="Arial"/>
                <a:sym typeface="Arial"/>
              </a:rPr>
            </a:br>
            <a:endParaRPr lang="en-US" sz="3200" dirty="0">
              <a:solidFill>
                <a:schemeClr val="lt1"/>
              </a:solidFill>
              <a:ea typeface="Arial"/>
              <a:cs typeface="Arial"/>
              <a:sym typeface="Arial"/>
            </a:endParaRPr>
          </a:p>
          <a:p>
            <a:pPr marL="285750" marR="0" lvl="0" indent="-285750" algn="ctr" rtl="0">
              <a:spcBef>
                <a:spcPts val="0"/>
              </a:spcBef>
              <a:spcAft>
                <a:spcPts val="0"/>
              </a:spcAft>
              <a:buClr>
                <a:schemeClr val="lt1"/>
              </a:buClr>
              <a:buSzPts val="3200"/>
              <a:buFont typeface="Arial"/>
              <a:buChar char="•"/>
            </a:pPr>
            <a:r>
              <a:rPr lang="en-US" sz="3200" dirty="0">
                <a:solidFill>
                  <a:schemeClr val="lt1"/>
                </a:solidFill>
              </a:rPr>
              <a:t>Also, ongoing discussion in the Chat</a:t>
            </a:r>
            <a:endParaRPr dirty="0"/>
          </a:p>
        </p:txBody>
      </p:sp>
      <p:sp>
        <p:nvSpPr>
          <p:cNvPr id="106" name="Google Shape;106;p2"/>
          <p:cNvSpPr txBox="1"/>
          <p:nvPr/>
        </p:nvSpPr>
        <p:spPr>
          <a:xfrm>
            <a:off x="327775" y="2769064"/>
            <a:ext cx="5128151" cy="347783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dirty="0">
                <a:solidFill>
                  <a:srgbClr val="408191"/>
                </a:solidFill>
                <a:ea typeface="Arial"/>
                <a:cs typeface="Arial"/>
                <a:sym typeface="Arial"/>
              </a:rPr>
              <a:t>Please enter your questions in the Q&amp;A box. We’ll answer these in the Q&amp;A and stop from time to time to bring these to the broader attention of the class</a:t>
            </a:r>
            <a:endParaRPr dirty="0"/>
          </a:p>
          <a:p>
            <a:pPr marL="0" marR="0" lvl="0" indent="0" algn="just" rtl="0">
              <a:spcBef>
                <a:spcPts val="0"/>
              </a:spcBef>
              <a:spcAft>
                <a:spcPts val="0"/>
              </a:spcAft>
              <a:buNone/>
            </a:pPr>
            <a:endParaRPr sz="2000" dirty="0">
              <a:solidFill>
                <a:srgbClr val="408191"/>
              </a:solidFill>
              <a:ea typeface="Arial"/>
              <a:cs typeface="Arial"/>
              <a:sym typeface="Arial"/>
            </a:endParaRPr>
          </a:p>
          <a:p>
            <a:pPr marL="0" marR="0" lvl="0" indent="0" algn="just" rtl="0">
              <a:spcBef>
                <a:spcPts val="0"/>
              </a:spcBef>
              <a:spcAft>
                <a:spcPts val="0"/>
              </a:spcAft>
              <a:buNone/>
            </a:pPr>
            <a:r>
              <a:rPr lang="en-US" sz="2000" dirty="0">
                <a:solidFill>
                  <a:srgbClr val="408191"/>
                </a:solidFill>
                <a:ea typeface="Arial"/>
                <a:cs typeface="Arial"/>
                <a:sym typeface="Arial"/>
              </a:rPr>
              <a:t>Please enter your response in the ‘Chat box.’ Before you send it, please make sure that your response goes  to ‘Everyone’</a:t>
            </a:r>
            <a:endParaRPr dirty="0"/>
          </a:p>
          <a:p>
            <a:pPr marL="0" marR="0" lvl="0" indent="0" algn="just" rtl="0">
              <a:spcBef>
                <a:spcPts val="0"/>
              </a:spcBef>
              <a:spcAft>
                <a:spcPts val="0"/>
              </a:spcAft>
              <a:buNone/>
            </a:pPr>
            <a:endParaRPr sz="2000" dirty="0">
              <a:solidFill>
                <a:srgbClr val="408191"/>
              </a:solidFill>
              <a:latin typeface="Arial"/>
              <a:ea typeface="Arial"/>
              <a:cs typeface="Arial"/>
              <a:sym typeface="Arial"/>
            </a:endParaRPr>
          </a:p>
        </p:txBody>
      </p:sp>
    </p:spTree>
    <p:extLst>
      <p:ext uri="{BB962C8B-B14F-4D97-AF65-F5344CB8AC3E}">
        <p14:creationId xmlns:p14="http://schemas.microsoft.com/office/powerpoint/2010/main" val="1954815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259110" y="258719"/>
            <a:ext cx="11673779"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QUESTIONS FROM DISCUSSION BOARDS AND IN-BOX</a:t>
            </a:r>
            <a:endParaRPr sz="3200" b="1" dirty="0">
              <a:solidFill>
                <a:schemeClr val="accent1"/>
              </a:solidFill>
              <a:latin typeface="+mj-lt"/>
              <a:ea typeface="Arial"/>
              <a:cs typeface="Arial"/>
              <a:sym typeface="Arial"/>
            </a:endParaRPr>
          </a:p>
        </p:txBody>
      </p:sp>
      <p:pic>
        <p:nvPicPr>
          <p:cNvPr id="3" name="Picture 2" descr="Graphical user interface, application&#10;&#10;Description automatically generated">
            <a:extLst>
              <a:ext uri="{FF2B5EF4-FFF2-40B4-BE49-F238E27FC236}">
                <a16:creationId xmlns:a16="http://schemas.microsoft.com/office/drawing/2014/main" id="{FB844494-CEA8-E349-A22D-88B4BEC77E2E}"/>
              </a:ext>
            </a:extLst>
          </p:cNvPr>
          <p:cNvPicPr>
            <a:picLocks noChangeAspect="1"/>
          </p:cNvPicPr>
          <p:nvPr/>
        </p:nvPicPr>
        <p:blipFill>
          <a:blip r:embed="rId3"/>
          <a:stretch>
            <a:fillRect/>
          </a:stretch>
        </p:blipFill>
        <p:spPr>
          <a:xfrm>
            <a:off x="5181611" y="1201873"/>
            <a:ext cx="6225398" cy="5244284"/>
          </a:xfrm>
          <a:prstGeom prst="rect">
            <a:avLst/>
          </a:prstGeom>
        </p:spPr>
      </p:pic>
      <p:sp>
        <p:nvSpPr>
          <p:cNvPr id="4" name="TextBox 3">
            <a:extLst>
              <a:ext uri="{FF2B5EF4-FFF2-40B4-BE49-F238E27FC236}">
                <a16:creationId xmlns:a16="http://schemas.microsoft.com/office/drawing/2014/main" id="{349FC421-6F0C-3C4D-A75A-C5D5F43F37F4}"/>
              </a:ext>
            </a:extLst>
          </p:cNvPr>
          <p:cNvSpPr txBox="1"/>
          <p:nvPr/>
        </p:nvSpPr>
        <p:spPr>
          <a:xfrm>
            <a:off x="287439" y="1325903"/>
            <a:ext cx="4394090" cy="2246769"/>
          </a:xfrm>
          <a:prstGeom prst="rect">
            <a:avLst/>
          </a:prstGeom>
          <a:noFill/>
        </p:spPr>
        <p:txBody>
          <a:bodyPr wrap="square" rtlCol="0">
            <a:spAutoFit/>
          </a:bodyPr>
          <a:lstStyle/>
          <a:p>
            <a:r>
              <a:rPr lang="en-US" sz="2800" dirty="0"/>
              <a:t>For the required assignment should we use zero code learning app or conjointly to derive insights?</a:t>
            </a:r>
          </a:p>
        </p:txBody>
      </p:sp>
      <p:sp>
        <p:nvSpPr>
          <p:cNvPr id="5" name="Rounded Rectangle 4">
            <a:extLst>
              <a:ext uri="{FF2B5EF4-FFF2-40B4-BE49-F238E27FC236}">
                <a16:creationId xmlns:a16="http://schemas.microsoft.com/office/drawing/2014/main" id="{BB7D2593-839A-B04B-A00D-D61C899D51E6}"/>
              </a:ext>
            </a:extLst>
          </p:cNvPr>
          <p:cNvSpPr/>
          <p:nvPr/>
        </p:nvSpPr>
        <p:spPr>
          <a:xfrm>
            <a:off x="9357317" y="4434829"/>
            <a:ext cx="2049692" cy="1897017"/>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996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426782" y="308901"/>
            <a:ext cx="6237288"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n-lt"/>
                <a:ea typeface="Arial"/>
                <a:cs typeface="Arial"/>
                <a:sym typeface="Arial"/>
              </a:rPr>
              <a:t>ASSIGNMENT 9</a:t>
            </a:r>
            <a:r>
              <a:rPr lang="en-US" sz="3200" b="1" dirty="0">
                <a:solidFill>
                  <a:schemeClr val="accent1"/>
                </a:solidFill>
                <a:latin typeface="+mn-lt"/>
              </a:rPr>
              <a:t>.2 CRITERIA</a:t>
            </a:r>
            <a:endParaRPr sz="3200" b="1" dirty="0">
              <a:solidFill>
                <a:schemeClr val="accent1"/>
              </a:solidFill>
              <a:latin typeface="+mn-lt"/>
              <a:ea typeface="Arial"/>
              <a:cs typeface="Arial"/>
              <a:sym typeface="Arial"/>
            </a:endParaRPr>
          </a:p>
        </p:txBody>
      </p:sp>
      <p:sp>
        <p:nvSpPr>
          <p:cNvPr id="3" name="Rectangle 2">
            <a:extLst>
              <a:ext uri="{FF2B5EF4-FFF2-40B4-BE49-F238E27FC236}">
                <a16:creationId xmlns:a16="http://schemas.microsoft.com/office/drawing/2014/main" id="{4F16F8B2-1415-EB4A-9EC8-426A8A53AB05}"/>
              </a:ext>
            </a:extLst>
          </p:cNvPr>
          <p:cNvSpPr/>
          <p:nvPr/>
        </p:nvSpPr>
        <p:spPr>
          <a:xfrm>
            <a:off x="1104811" y="2672653"/>
            <a:ext cx="10542814" cy="3416320"/>
          </a:xfrm>
          <a:prstGeom prst="rect">
            <a:avLst/>
          </a:prstGeom>
        </p:spPr>
        <p:txBody>
          <a:bodyPr wrap="square">
            <a:spAutoFit/>
          </a:bodyPr>
          <a:lstStyle/>
          <a:p>
            <a:pPr marL="571500" indent="-571500">
              <a:buFont typeface="Arial" panose="020B0604020202020204" pitchFamily="34" charset="0"/>
              <a:buChar char="•"/>
            </a:pPr>
            <a:r>
              <a:rPr lang="en-US" sz="2400" dirty="0">
                <a:solidFill>
                  <a:schemeClr val="dk1"/>
                </a:solidFill>
                <a:latin typeface="+mn-lt"/>
                <a:ea typeface="Calibri"/>
                <a:cs typeface="Calibri"/>
                <a:sym typeface="Calibri"/>
              </a:rPr>
              <a:t>At what price is the product too cheap that you start doubting its quality?</a:t>
            </a:r>
            <a:br>
              <a:rPr lang="en-US" sz="2400" dirty="0">
                <a:solidFill>
                  <a:schemeClr val="dk1"/>
                </a:solidFill>
                <a:latin typeface="+mn-lt"/>
                <a:ea typeface="Calibri"/>
                <a:cs typeface="Calibri"/>
                <a:sym typeface="Calibri"/>
              </a:rPr>
            </a:br>
            <a:endParaRPr lang="en-US" sz="2400" dirty="0">
              <a:solidFill>
                <a:schemeClr val="dk1"/>
              </a:solidFill>
              <a:latin typeface="+mn-lt"/>
              <a:ea typeface="Calibri"/>
              <a:cs typeface="Calibri"/>
              <a:sym typeface="Calibri"/>
            </a:endParaRPr>
          </a:p>
          <a:p>
            <a:pPr marL="571500" indent="-571500">
              <a:buFont typeface="Arial" panose="020B0604020202020204" pitchFamily="34" charset="0"/>
              <a:buChar char="•"/>
            </a:pPr>
            <a:r>
              <a:rPr lang="en-US" sz="2400" dirty="0">
                <a:solidFill>
                  <a:schemeClr val="dk1"/>
                </a:solidFill>
                <a:latin typeface="+mn-lt"/>
                <a:ea typeface="Calibri"/>
                <a:cs typeface="Calibri"/>
                <a:sym typeface="Calibri"/>
              </a:rPr>
              <a:t>At what price is the product a good bargain?</a:t>
            </a:r>
            <a:br>
              <a:rPr lang="en-US" sz="2400" dirty="0">
                <a:solidFill>
                  <a:schemeClr val="dk1"/>
                </a:solidFill>
                <a:latin typeface="+mn-lt"/>
                <a:ea typeface="Calibri"/>
                <a:cs typeface="Calibri"/>
                <a:sym typeface="Calibri"/>
              </a:rPr>
            </a:br>
            <a:endParaRPr lang="en-US" sz="2400" dirty="0">
              <a:solidFill>
                <a:schemeClr val="dk1"/>
              </a:solidFill>
              <a:latin typeface="+mn-lt"/>
              <a:ea typeface="Calibri"/>
              <a:cs typeface="Calibri"/>
              <a:sym typeface="Calibri"/>
            </a:endParaRPr>
          </a:p>
          <a:p>
            <a:pPr marL="571500" indent="-571500">
              <a:buFont typeface="Arial" panose="020B0604020202020204" pitchFamily="34" charset="0"/>
              <a:buChar char="•"/>
            </a:pPr>
            <a:r>
              <a:rPr lang="en-US" sz="2400" dirty="0">
                <a:solidFill>
                  <a:schemeClr val="dk1"/>
                </a:solidFill>
                <a:latin typeface="+mn-lt"/>
                <a:ea typeface="Calibri"/>
                <a:cs typeface="Calibri"/>
                <a:sym typeface="Calibri"/>
              </a:rPr>
              <a:t>At what price will you buy the product for its quality even if it's not a bargain?</a:t>
            </a:r>
            <a:br>
              <a:rPr lang="en-US" sz="2400" dirty="0">
                <a:solidFill>
                  <a:schemeClr val="dk1"/>
                </a:solidFill>
                <a:latin typeface="+mn-lt"/>
                <a:ea typeface="Calibri"/>
                <a:cs typeface="Calibri"/>
                <a:sym typeface="Calibri"/>
              </a:rPr>
            </a:br>
            <a:endParaRPr lang="en-US" sz="2400" dirty="0">
              <a:solidFill>
                <a:schemeClr val="dk1"/>
              </a:solidFill>
              <a:latin typeface="+mn-lt"/>
              <a:ea typeface="Calibri"/>
              <a:cs typeface="Calibri"/>
              <a:sym typeface="Calibri"/>
            </a:endParaRPr>
          </a:p>
          <a:p>
            <a:pPr marL="571500" indent="-571500">
              <a:buFont typeface="Arial" panose="020B0604020202020204" pitchFamily="34" charset="0"/>
              <a:buChar char="•"/>
            </a:pPr>
            <a:r>
              <a:rPr lang="en-US" sz="2400" dirty="0">
                <a:solidFill>
                  <a:schemeClr val="dk1"/>
                </a:solidFill>
                <a:latin typeface="+mn-lt"/>
                <a:ea typeface="Calibri"/>
                <a:cs typeface="Calibri"/>
                <a:sym typeface="Calibri"/>
              </a:rPr>
              <a:t>At what price is the product unaffordable?</a:t>
            </a:r>
          </a:p>
        </p:txBody>
      </p:sp>
      <p:sp>
        <p:nvSpPr>
          <p:cNvPr id="2" name="TextBox 1">
            <a:extLst>
              <a:ext uri="{FF2B5EF4-FFF2-40B4-BE49-F238E27FC236}">
                <a16:creationId xmlns:a16="http://schemas.microsoft.com/office/drawing/2014/main" id="{CFB312BB-C790-934F-A57F-9E1726686DB0}"/>
              </a:ext>
            </a:extLst>
          </p:cNvPr>
          <p:cNvSpPr txBox="1"/>
          <p:nvPr/>
        </p:nvSpPr>
        <p:spPr>
          <a:xfrm>
            <a:off x="544374" y="1143025"/>
            <a:ext cx="11103251" cy="1200329"/>
          </a:xfrm>
          <a:prstGeom prst="rect">
            <a:avLst/>
          </a:prstGeom>
          <a:noFill/>
        </p:spPr>
        <p:txBody>
          <a:bodyPr wrap="square" rtlCol="0">
            <a:spAutoFit/>
          </a:bodyPr>
          <a:lstStyle/>
          <a:p>
            <a:r>
              <a:rPr lang="en-US" sz="2400" b="1" dirty="0">
                <a:solidFill>
                  <a:schemeClr val="dk1"/>
                </a:solidFill>
                <a:latin typeface="+mn-lt"/>
                <a:ea typeface="Calibri"/>
                <a:cs typeface="Calibri"/>
                <a:sym typeface="Calibri"/>
              </a:rPr>
              <a:t>As the submission for this assignment, talk about the product you chose, describe the process of creating the price sensitivity meter, your findings, and the conclusions. </a:t>
            </a:r>
            <a:endParaRPr lang="en-US" sz="2400" b="1" dirty="0">
              <a:latin typeface="+mn-lt"/>
            </a:endParaRPr>
          </a:p>
        </p:txBody>
      </p:sp>
    </p:spTree>
    <p:extLst>
      <p:ext uri="{BB962C8B-B14F-4D97-AF65-F5344CB8AC3E}">
        <p14:creationId xmlns:p14="http://schemas.microsoft.com/office/powerpoint/2010/main" val="285870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35D53FDD-4A0E-BF4A-A826-EB4133FC965C}"/>
              </a:ext>
            </a:extLst>
          </p:cNvPr>
          <p:cNvPicPr>
            <a:picLocks noChangeAspect="1"/>
          </p:cNvPicPr>
          <p:nvPr/>
        </p:nvPicPr>
        <p:blipFill rotWithShape="1">
          <a:blip r:embed="rId3"/>
          <a:srcRect r="3290"/>
          <a:stretch/>
        </p:blipFill>
        <p:spPr>
          <a:xfrm>
            <a:off x="499773" y="1710819"/>
            <a:ext cx="11482466" cy="3436362"/>
          </a:xfrm>
          <a:prstGeom prst="rect">
            <a:avLst/>
          </a:prstGeom>
        </p:spPr>
      </p:pic>
      <p:sp>
        <p:nvSpPr>
          <p:cNvPr id="102" name="Google Shape;102;p2"/>
          <p:cNvSpPr txBox="1">
            <a:spLocks noGrp="1"/>
          </p:cNvSpPr>
          <p:nvPr>
            <p:ph type="title" idx="4294967295"/>
          </p:nvPr>
        </p:nvSpPr>
        <p:spPr>
          <a:xfrm>
            <a:off x="494310" y="485020"/>
            <a:ext cx="6237288" cy="503238"/>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n-lt"/>
                <a:ea typeface="Arial"/>
                <a:cs typeface="Arial"/>
                <a:sym typeface="Arial"/>
              </a:rPr>
              <a:t>ASSIGNMENT 9.2 PROBLEM</a:t>
            </a:r>
            <a:endParaRPr sz="3200" b="1" dirty="0">
              <a:solidFill>
                <a:schemeClr val="accent1"/>
              </a:solidFill>
              <a:latin typeface="+mn-lt"/>
              <a:ea typeface="Arial"/>
              <a:cs typeface="Arial"/>
              <a:sym typeface="Arial"/>
            </a:endParaRPr>
          </a:p>
        </p:txBody>
      </p:sp>
      <p:sp>
        <p:nvSpPr>
          <p:cNvPr id="4" name="Rounded Rectangle 3">
            <a:extLst>
              <a:ext uri="{FF2B5EF4-FFF2-40B4-BE49-F238E27FC236}">
                <a16:creationId xmlns:a16="http://schemas.microsoft.com/office/drawing/2014/main" id="{EE00402D-76C8-CC4A-91C6-4704F0B3F68B}"/>
              </a:ext>
            </a:extLst>
          </p:cNvPr>
          <p:cNvSpPr/>
          <p:nvPr/>
        </p:nvSpPr>
        <p:spPr>
          <a:xfrm>
            <a:off x="499773" y="3483378"/>
            <a:ext cx="11482466" cy="61277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390228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269392" y="308112"/>
            <a:ext cx="6235700"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ADDITIONAL RESOURCES</a:t>
            </a:r>
            <a:endParaRPr sz="3200" b="1" dirty="0">
              <a:solidFill>
                <a:schemeClr val="accent1"/>
              </a:solidFill>
              <a:latin typeface="+mj-lt"/>
              <a:ea typeface="Arial"/>
              <a:cs typeface="Arial"/>
              <a:sym typeface="Arial"/>
            </a:endParaRPr>
          </a:p>
        </p:txBody>
      </p:sp>
      <p:pic>
        <p:nvPicPr>
          <p:cNvPr id="1026" name="Picture 2" descr="Forbes-Magazine-Logo-Fontbetter - DIME ONLINE">
            <a:extLst>
              <a:ext uri="{FF2B5EF4-FFF2-40B4-BE49-F238E27FC236}">
                <a16:creationId xmlns:a16="http://schemas.microsoft.com/office/drawing/2014/main" id="{BDE63798-DD38-C44D-8689-BDE372C294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89" t="16750" r="7224" b="17819"/>
          <a:stretch/>
        </p:blipFill>
        <p:spPr bwMode="auto">
          <a:xfrm>
            <a:off x="3641969" y="1305004"/>
            <a:ext cx="5726245" cy="25617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29B78AF-A397-224E-A1BE-94EF4286F861}"/>
              </a:ext>
            </a:extLst>
          </p:cNvPr>
          <p:cNvPicPr>
            <a:picLocks noChangeAspect="1"/>
          </p:cNvPicPr>
          <p:nvPr/>
        </p:nvPicPr>
        <p:blipFill>
          <a:blip r:embed="rId4"/>
          <a:stretch>
            <a:fillRect/>
          </a:stretch>
        </p:blipFill>
        <p:spPr>
          <a:xfrm>
            <a:off x="2723357" y="4617707"/>
            <a:ext cx="7563470" cy="1588329"/>
          </a:xfrm>
          <a:prstGeom prst="rect">
            <a:avLst/>
          </a:prstGeom>
        </p:spPr>
      </p:pic>
    </p:spTree>
    <p:extLst>
      <p:ext uri="{BB962C8B-B14F-4D97-AF65-F5344CB8AC3E}">
        <p14:creationId xmlns:p14="http://schemas.microsoft.com/office/powerpoint/2010/main" val="319836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heckerboard(across)">
                                      <p:cBhvr>
                                        <p:cTn id="7" dur="1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518221" y="320074"/>
            <a:ext cx="6235700"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ADDITIONAL RESOURCES</a:t>
            </a:r>
            <a:endParaRPr sz="3200" b="1" dirty="0">
              <a:solidFill>
                <a:schemeClr val="accent1"/>
              </a:solidFill>
              <a:latin typeface="+mj-lt"/>
              <a:ea typeface="Arial"/>
              <a:cs typeface="Arial"/>
              <a:sym typeface="Arial"/>
            </a:endParaRPr>
          </a:p>
        </p:txBody>
      </p:sp>
      <p:pic>
        <p:nvPicPr>
          <p:cNvPr id="6" name="Picture 5">
            <a:extLst>
              <a:ext uri="{FF2B5EF4-FFF2-40B4-BE49-F238E27FC236}">
                <a16:creationId xmlns:a16="http://schemas.microsoft.com/office/drawing/2014/main" id="{ED16F317-AFC3-034A-A83E-ED36FE8A76D3}"/>
              </a:ext>
            </a:extLst>
          </p:cNvPr>
          <p:cNvPicPr>
            <a:picLocks noChangeAspect="1"/>
          </p:cNvPicPr>
          <p:nvPr/>
        </p:nvPicPr>
        <p:blipFill>
          <a:blip r:embed="rId3"/>
          <a:stretch>
            <a:fillRect/>
          </a:stretch>
        </p:blipFill>
        <p:spPr>
          <a:xfrm>
            <a:off x="1418505" y="2491698"/>
            <a:ext cx="9354990" cy="1874603"/>
          </a:xfrm>
          <a:prstGeom prst="rect">
            <a:avLst/>
          </a:prstGeom>
        </p:spPr>
      </p:pic>
    </p:spTree>
    <p:extLst>
      <p:ext uri="{BB962C8B-B14F-4D97-AF65-F5344CB8AC3E}">
        <p14:creationId xmlns:p14="http://schemas.microsoft.com/office/powerpoint/2010/main" val="314101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426782" y="295492"/>
            <a:ext cx="8802688"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ADDITIONAL RESOURCES</a:t>
            </a:r>
            <a:endParaRPr sz="3200" b="1" dirty="0">
              <a:solidFill>
                <a:schemeClr val="accent1"/>
              </a:solidFill>
              <a:latin typeface="+mj-lt"/>
              <a:ea typeface="Arial"/>
              <a:cs typeface="Arial"/>
              <a:sym typeface="Arial"/>
            </a:endParaRPr>
          </a:p>
        </p:txBody>
      </p:sp>
      <p:sp>
        <p:nvSpPr>
          <p:cNvPr id="2" name="Rectangle 1">
            <a:extLst>
              <a:ext uri="{FF2B5EF4-FFF2-40B4-BE49-F238E27FC236}">
                <a16:creationId xmlns:a16="http://schemas.microsoft.com/office/drawing/2014/main" id="{F85DE78B-994A-0545-89CE-2383A6CF071A}"/>
              </a:ext>
            </a:extLst>
          </p:cNvPr>
          <p:cNvSpPr/>
          <p:nvPr/>
        </p:nvSpPr>
        <p:spPr>
          <a:xfrm>
            <a:off x="701099" y="1143025"/>
            <a:ext cx="11063184" cy="4801314"/>
          </a:xfrm>
          <a:prstGeom prst="rect">
            <a:avLst/>
          </a:prstGeom>
        </p:spPr>
        <p:txBody>
          <a:bodyPr wrap="square">
            <a:spAutoFit/>
          </a:bodyPr>
          <a:lstStyle/>
          <a:p>
            <a:r>
              <a:rPr lang="en-US" sz="1600" dirty="0">
                <a:latin typeface="+mn-lt"/>
                <a:hlinkClick r:id="rId3"/>
              </a:rPr>
              <a:t>https://www.wallstreetmojo.com/top-best-pricing-books/</a:t>
            </a:r>
            <a:endParaRPr lang="en-US" sz="1600" dirty="0">
              <a:latin typeface="+mn-lt"/>
            </a:endParaRPr>
          </a:p>
          <a:p>
            <a:br>
              <a:rPr lang="en-US" sz="1600" dirty="0">
                <a:latin typeface="+mn-lt"/>
              </a:rPr>
            </a:br>
            <a:r>
              <a:rPr lang="en-US" sz="1600" dirty="0">
                <a:latin typeface="+mn-lt"/>
                <a:hlinkClick r:id="rId4"/>
              </a:rPr>
              <a:t>https://blog.pricebeam.com/8-great-books-about-pricing</a:t>
            </a:r>
            <a:endParaRPr lang="en-US" sz="1600" dirty="0">
              <a:latin typeface="+mn-lt"/>
            </a:endParaRPr>
          </a:p>
          <a:p>
            <a:br>
              <a:rPr lang="en-US" sz="1600" dirty="0">
                <a:latin typeface="+mn-lt"/>
              </a:rPr>
            </a:br>
            <a:r>
              <a:rPr lang="en-US" sz="1600" dirty="0">
                <a:latin typeface="+mn-lt"/>
                <a:hlinkClick r:id="rId5"/>
              </a:rPr>
              <a:t>https://insightoutdigital.com/10-best-books-on-pricing-strategy/</a:t>
            </a:r>
            <a:endParaRPr lang="en-US" sz="1600" dirty="0">
              <a:latin typeface="+mn-lt"/>
            </a:endParaRPr>
          </a:p>
          <a:p>
            <a:br>
              <a:rPr lang="en-US" sz="1600" dirty="0">
                <a:latin typeface="+mn-lt"/>
              </a:rPr>
            </a:br>
            <a:r>
              <a:rPr lang="en-US" sz="1600" dirty="0">
                <a:latin typeface="+mn-lt"/>
                <a:hlinkClick r:id="rId6"/>
              </a:rPr>
              <a:t>https://bookauthority.org/books/best-product-pricing-books</a:t>
            </a:r>
            <a:endParaRPr lang="en-US" sz="1600" dirty="0">
              <a:latin typeface="+mn-lt"/>
            </a:endParaRPr>
          </a:p>
          <a:p>
            <a:br>
              <a:rPr lang="en-US" sz="1600" dirty="0">
                <a:latin typeface="+mn-lt"/>
              </a:rPr>
            </a:br>
            <a:r>
              <a:rPr lang="en-US" sz="1600" dirty="0">
                <a:latin typeface="+mn-lt"/>
                <a:hlinkClick r:id="rId7"/>
              </a:rPr>
              <a:t>https://www.bdc.ca/en/articles-tools/marketing-sales-export/marketing/pricing-5-common-strategies</a:t>
            </a:r>
            <a:endParaRPr lang="en-US" sz="1600" dirty="0">
              <a:latin typeface="+mn-lt"/>
            </a:endParaRPr>
          </a:p>
          <a:p>
            <a:endParaRPr lang="en-US" sz="1600" dirty="0">
              <a:latin typeface="+mn-lt"/>
            </a:endParaRPr>
          </a:p>
          <a:p>
            <a:r>
              <a:rPr lang="en-US" b="1" u="sng" dirty="0">
                <a:latin typeface="+mn-lt"/>
              </a:rPr>
              <a:t>Reference links on van-</a:t>
            </a:r>
            <a:r>
              <a:rPr lang="en-US" b="1" u="sng" dirty="0" err="1">
                <a:latin typeface="+mn-lt"/>
              </a:rPr>
              <a:t>westendorps</a:t>
            </a:r>
            <a:r>
              <a:rPr lang="en-US" b="1" u="sng" dirty="0">
                <a:latin typeface="+mn-lt"/>
              </a:rPr>
              <a:t>-price-sensitivity-meter</a:t>
            </a:r>
            <a:br>
              <a:rPr lang="en-US" sz="1600" dirty="0">
                <a:latin typeface="+mn-lt"/>
              </a:rPr>
            </a:br>
            <a:r>
              <a:rPr lang="en-US" sz="1600" dirty="0">
                <a:latin typeface="+mn-lt"/>
                <a:hlinkClick r:id="rId8"/>
              </a:rPr>
              <a:t>https://www.forbes.com/sites/rebeccasadwick/2020/06/22/how-to-price-products/?sh=4ffe0e2655c7</a:t>
            </a:r>
            <a:endParaRPr lang="en-US" sz="1600" dirty="0">
              <a:latin typeface="+mn-lt"/>
            </a:endParaRPr>
          </a:p>
          <a:p>
            <a:br>
              <a:rPr lang="en-US" sz="1600" dirty="0">
                <a:latin typeface="+mn-lt"/>
              </a:rPr>
            </a:br>
            <a:r>
              <a:rPr lang="en-US" sz="1600" dirty="0">
                <a:latin typeface="+mn-lt"/>
                <a:hlinkClick r:id="rId9"/>
              </a:rPr>
              <a:t>https://towardsdatascience.com/pricing-research-van-westendorps-price-sensitivity-meter-in-python-ec07fabbeacd</a:t>
            </a:r>
            <a:endParaRPr lang="en-US" sz="1600" dirty="0">
              <a:latin typeface="+mn-lt"/>
            </a:endParaRPr>
          </a:p>
          <a:p>
            <a:br>
              <a:rPr lang="en-US" sz="1600" dirty="0">
                <a:latin typeface="+mn-lt"/>
              </a:rPr>
            </a:br>
            <a:r>
              <a:rPr lang="en-US" sz="1600" dirty="0">
                <a:latin typeface="+mn-lt"/>
                <a:hlinkClick r:id="rId10"/>
              </a:rPr>
              <a:t>https://www.questionpro.com/blog/van-westendorp-price-sensitivity-meter/</a:t>
            </a:r>
            <a:endParaRPr lang="en-US" sz="1600" dirty="0">
              <a:latin typeface="+mn-lt"/>
            </a:endParaRPr>
          </a:p>
          <a:p>
            <a:br>
              <a:rPr lang="en-US" sz="1600" dirty="0">
                <a:latin typeface="+mn-lt"/>
              </a:rPr>
            </a:br>
            <a:r>
              <a:rPr lang="en-US" sz="1600" dirty="0">
                <a:latin typeface="+mn-lt"/>
                <a:hlinkClick r:id="rId11"/>
              </a:rPr>
              <a:t>https://conjointly.com/products/van-westendorp/</a:t>
            </a:r>
            <a:endParaRPr lang="en-US" sz="1600" dirty="0">
              <a:latin typeface="+mn-lt"/>
            </a:endParaRPr>
          </a:p>
        </p:txBody>
      </p:sp>
    </p:spTree>
    <p:extLst>
      <p:ext uri="{BB962C8B-B14F-4D97-AF65-F5344CB8AC3E}">
        <p14:creationId xmlns:p14="http://schemas.microsoft.com/office/powerpoint/2010/main" val="547593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18249" y="280744"/>
            <a:ext cx="6491288"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NEXT WEEK</a:t>
            </a:r>
            <a:endParaRPr sz="3200" b="1" dirty="0">
              <a:solidFill>
                <a:schemeClr val="accent1"/>
              </a:solidFill>
              <a:latin typeface="+mj-lt"/>
              <a:ea typeface="Arial"/>
              <a:cs typeface="Arial"/>
              <a:sym typeface="Arial"/>
            </a:endParaRPr>
          </a:p>
        </p:txBody>
      </p:sp>
      <p:sp>
        <p:nvSpPr>
          <p:cNvPr id="3" name="AutoShape 2">
            <a:extLst>
              <a:ext uri="{FF2B5EF4-FFF2-40B4-BE49-F238E27FC236}">
                <a16:creationId xmlns:a16="http://schemas.microsoft.com/office/drawing/2014/main" id="{86374320-D436-FC43-A7FB-B640A150290E}"/>
              </a:ext>
            </a:extLst>
          </p:cNvPr>
          <p:cNvSpPr>
            <a:spLocks noChangeAspect="1" noChangeArrowheads="1"/>
          </p:cNvSpPr>
          <p:nvPr/>
        </p:nvSpPr>
        <p:spPr bwMode="auto">
          <a:xfrm>
            <a:off x="361742" y="1431196"/>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CCC9082A-2358-7943-BE88-A5DE77C0B54E}"/>
              </a:ext>
            </a:extLst>
          </p:cNvPr>
          <p:cNvSpPr/>
          <p:nvPr/>
        </p:nvSpPr>
        <p:spPr>
          <a:xfrm>
            <a:off x="644156" y="1051586"/>
            <a:ext cx="11510864" cy="5076525"/>
          </a:xfrm>
          <a:prstGeom prst="rect">
            <a:avLst/>
          </a:prstGeom>
        </p:spPr>
        <p:txBody>
          <a:bodyPr wrap="square">
            <a:spAutoFit/>
          </a:bodyPr>
          <a:lstStyle/>
          <a:p>
            <a:r>
              <a:rPr lang="en-US" sz="2400" b="1" dirty="0">
                <a:solidFill>
                  <a:schemeClr val="dk1"/>
                </a:solidFill>
                <a:latin typeface="+mn-lt"/>
                <a:ea typeface="Calibri"/>
                <a:cs typeface="Calibri"/>
                <a:sym typeface="Calibri"/>
              </a:rPr>
              <a:t>Course/Program learning outcomes addressed this week:</a:t>
            </a:r>
            <a:endParaRPr lang="en-US" sz="2400" dirty="0">
              <a:solidFill>
                <a:schemeClr val="dk1"/>
              </a:solidFill>
              <a:latin typeface="+mn-lt"/>
              <a:ea typeface="Calibri"/>
              <a:cs typeface="Calibri"/>
              <a:sym typeface="Calibri"/>
            </a:endParaRPr>
          </a:p>
          <a:p>
            <a:pPr marL="342900" indent="-342900">
              <a:buFont typeface="Arial" panose="020B0604020202020204" pitchFamily="34" charset="0"/>
              <a:buChar char="•"/>
            </a:pPr>
            <a:r>
              <a:rPr lang="en-US" sz="2400" dirty="0">
                <a:solidFill>
                  <a:schemeClr val="dk1"/>
                </a:solidFill>
                <a:latin typeface="+mn-lt"/>
                <a:ea typeface="Calibri"/>
                <a:cs typeface="Calibri"/>
                <a:sym typeface="Calibri"/>
              </a:rPr>
              <a:t>Evaluate product road-mapping and prototyping decisions using various product management techniques and practices.</a:t>
            </a:r>
          </a:p>
          <a:p>
            <a:pPr marL="342900" indent="-342900">
              <a:buFont typeface="Arial" panose="020B0604020202020204" pitchFamily="34" charset="0"/>
              <a:buChar char="•"/>
            </a:pPr>
            <a:r>
              <a:rPr lang="en-US" sz="2400" dirty="0">
                <a:solidFill>
                  <a:schemeClr val="dk1"/>
                </a:solidFill>
                <a:latin typeface="+mn-lt"/>
                <a:ea typeface="Calibri"/>
                <a:cs typeface="Calibri"/>
                <a:sym typeface="Calibri"/>
              </a:rPr>
              <a:t>Outline a plan to create a competitive, scalable product using key product development strategies and frameworks.</a:t>
            </a:r>
          </a:p>
          <a:p>
            <a:endParaRPr lang="en-US" sz="2400" b="1" dirty="0">
              <a:solidFill>
                <a:schemeClr val="dk1"/>
              </a:solidFill>
              <a:latin typeface="+mn-lt"/>
              <a:ea typeface="Calibri"/>
              <a:cs typeface="Calibri"/>
              <a:sym typeface="Calibri"/>
            </a:endParaRPr>
          </a:p>
          <a:p>
            <a:r>
              <a:rPr lang="en-US" sz="2400" b="1" dirty="0">
                <a:solidFill>
                  <a:schemeClr val="dk1"/>
                </a:solidFill>
                <a:latin typeface="+mn-lt"/>
                <a:ea typeface="Calibri"/>
                <a:cs typeface="Calibri"/>
                <a:sym typeface="Calibri"/>
              </a:rPr>
              <a:t>By the end of this week, you will be able to:</a:t>
            </a:r>
            <a:endParaRPr lang="en-US" sz="2400" dirty="0">
              <a:solidFill>
                <a:schemeClr val="dk1"/>
              </a:solidFill>
              <a:latin typeface="+mn-lt"/>
              <a:ea typeface="Calibri"/>
              <a:cs typeface="Calibri"/>
              <a:sym typeface="Calibri"/>
            </a:endParaRPr>
          </a:p>
          <a:p>
            <a:pPr marL="342900" indent="-342900">
              <a:buFont typeface="Arial" panose="020B0604020202020204" pitchFamily="34" charset="0"/>
              <a:buChar char="•"/>
            </a:pPr>
            <a:r>
              <a:rPr lang="en-US" sz="2400" dirty="0">
                <a:solidFill>
                  <a:schemeClr val="dk1"/>
                </a:solidFill>
                <a:latin typeface="+mn-lt"/>
                <a:ea typeface="Calibri"/>
                <a:cs typeface="Calibri"/>
                <a:sym typeface="Calibri"/>
              </a:rPr>
              <a:t>Learn to innovate beyond the product.</a:t>
            </a:r>
          </a:p>
          <a:p>
            <a:pPr marL="342900" indent="-342900">
              <a:buFont typeface="Arial" panose="020B0604020202020204" pitchFamily="34" charset="0"/>
              <a:buChar char="•"/>
            </a:pPr>
            <a:r>
              <a:rPr lang="en-US" sz="2400" dirty="0">
                <a:solidFill>
                  <a:schemeClr val="dk1"/>
                </a:solidFill>
                <a:latin typeface="+mn-lt"/>
                <a:ea typeface="Calibri"/>
                <a:cs typeface="Calibri"/>
                <a:sym typeface="Calibri"/>
              </a:rPr>
              <a:t>Balance brand positioning, pricing and distribution.</a:t>
            </a:r>
          </a:p>
          <a:p>
            <a:pPr marL="342900" indent="-342900">
              <a:buFont typeface="Arial" panose="020B0604020202020204" pitchFamily="34" charset="0"/>
              <a:buChar char="•"/>
            </a:pPr>
            <a:r>
              <a:rPr lang="en-US" sz="2400" dirty="0">
                <a:solidFill>
                  <a:schemeClr val="dk1"/>
                </a:solidFill>
                <a:latin typeface="+mn-lt"/>
                <a:ea typeface="Calibri"/>
                <a:cs typeface="Calibri"/>
                <a:sym typeface="Calibri"/>
              </a:rPr>
              <a:t>Understand how to build differentiated brands in sectors like FMCG markets, fintech services and consumer durables.</a:t>
            </a:r>
          </a:p>
          <a:p>
            <a:pPr marL="342900" indent="-342900">
              <a:buFont typeface="Arial" panose="020B0604020202020204" pitchFamily="34" charset="0"/>
              <a:buChar char="•"/>
            </a:pPr>
            <a:r>
              <a:rPr lang="en-US" sz="2400" dirty="0">
                <a:solidFill>
                  <a:schemeClr val="dk1"/>
                </a:solidFill>
                <a:latin typeface="+mn-lt"/>
                <a:ea typeface="Calibri"/>
                <a:cs typeface="Calibri"/>
                <a:sym typeface="Calibri"/>
              </a:rPr>
              <a:t>Understand the role of marketing and brand strategy in enhancing brand equity.</a:t>
            </a:r>
          </a:p>
        </p:txBody>
      </p:sp>
    </p:spTree>
    <p:extLst>
      <p:ext uri="{BB962C8B-B14F-4D97-AF65-F5344CB8AC3E}">
        <p14:creationId xmlns:p14="http://schemas.microsoft.com/office/powerpoint/2010/main" val="235740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1000"/>
                                        <p:tgtEl>
                                          <p:spTgt spid="4">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10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dissolve">
                                      <p:cBhvr>
                                        <p:cTn id="15" dur="10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dissolve">
                                      <p:cBhvr>
                                        <p:cTn id="20" dur="500"/>
                                        <p:tgtEl>
                                          <p:spTgt spid="4">
                                            <p:txEl>
                                              <p:pRg st="4" end="4"/>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dissolv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dissolve">
                                      <p:cBhvr>
                                        <p:cTn id="28" dur="10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dissolve">
                                      <p:cBhvr>
                                        <p:cTn id="33" dur="10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dissolve">
                                      <p:cBhvr>
                                        <p:cTn id="38" dur="10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8"/>
        <p:cNvGrpSpPr/>
        <p:nvPr/>
      </p:nvGrpSpPr>
      <p:grpSpPr>
        <a:xfrm>
          <a:off x="0" y="0"/>
          <a:ext cx="0" cy="0"/>
          <a:chOff x="0" y="0"/>
          <a:chExt cx="0" cy="0"/>
        </a:xfrm>
      </p:grpSpPr>
      <p:pic>
        <p:nvPicPr>
          <p:cNvPr id="339" name="Google Shape;339;p20" descr="Image result for Q&amp;A&quot;"/>
          <p:cNvPicPr preferRelativeResize="0"/>
          <p:nvPr/>
        </p:nvPicPr>
        <p:blipFill rotWithShape="1">
          <a:blip r:embed="rId3">
            <a:alphaModFix/>
          </a:blip>
          <a:srcRect l="6222" r="-1" b="-1"/>
          <a:stretch/>
        </p:blipFill>
        <p:spPr>
          <a:xfrm>
            <a:off x="20" y="10"/>
            <a:ext cx="12191980" cy="6857990"/>
          </a:xfrm>
          <a:prstGeom prst="rect">
            <a:avLst/>
          </a:prstGeom>
          <a:noFill/>
          <a:ln>
            <a:noFill/>
          </a:ln>
        </p:spPr>
      </p:pic>
      <p:sp>
        <p:nvSpPr>
          <p:cNvPr id="340" name="Google Shape;340;p20"/>
          <p:cNvSpPr/>
          <p:nvPr/>
        </p:nvSpPr>
        <p:spPr>
          <a:xfrm>
            <a:off x="0" y="5320142"/>
            <a:ext cx="12192000" cy="736551"/>
          </a:xfrm>
          <a:prstGeom prst="rect">
            <a:avLst/>
          </a:prstGeom>
          <a:solidFill>
            <a:schemeClr val="lt1">
              <a:alpha val="9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1" name="Google Shape;341;p20"/>
          <p:cNvSpPr txBox="1"/>
          <p:nvPr/>
        </p:nvSpPr>
        <p:spPr>
          <a:xfrm>
            <a:off x="523875" y="5317240"/>
            <a:ext cx="11210925" cy="74483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600"/>
              </a:spcAft>
              <a:buNone/>
            </a:pPr>
            <a:r>
              <a:rPr lang="en-US" sz="3600">
                <a:solidFill>
                  <a:srgbClr val="262626"/>
                </a:solidFill>
                <a:latin typeface="Arial"/>
                <a:ea typeface="Arial"/>
                <a:cs typeface="Arial"/>
                <a:sym typeface="Arial"/>
              </a:rPr>
              <a:t>Over to you!</a:t>
            </a:r>
            <a:endParaRPr sz="3600">
              <a:solidFill>
                <a:srgbClr val="262626"/>
              </a:solidFill>
              <a:latin typeface="Arial"/>
              <a:ea typeface="Arial"/>
              <a:cs typeface="Arial"/>
              <a:sym typeface="Arial"/>
            </a:endParaRPr>
          </a:p>
        </p:txBody>
      </p:sp>
      <p:cxnSp>
        <p:nvCxnSpPr>
          <p:cNvPr id="342" name="Google Shape;342;p20"/>
          <p:cNvCxnSpPr/>
          <p:nvPr/>
        </p:nvCxnSpPr>
        <p:spPr>
          <a:xfrm>
            <a:off x="0" y="5241983"/>
            <a:ext cx="12192000" cy="0"/>
          </a:xfrm>
          <a:prstGeom prst="straightConnector1">
            <a:avLst/>
          </a:prstGeom>
          <a:noFill/>
          <a:ln w="41275" cap="flat" cmpd="sng">
            <a:solidFill>
              <a:schemeClr val="lt1">
                <a:alpha val="89803"/>
              </a:schemeClr>
            </a:solidFill>
            <a:prstDash val="solid"/>
            <a:miter lim="800000"/>
            <a:headEnd type="none" w="sm" len="sm"/>
            <a:tailEnd type="none" w="sm" len="sm"/>
          </a:ln>
        </p:spPr>
      </p:cxnSp>
      <p:cxnSp>
        <p:nvCxnSpPr>
          <p:cNvPr id="343" name="Google Shape;343;p20"/>
          <p:cNvCxnSpPr/>
          <p:nvPr/>
        </p:nvCxnSpPr>
        <p:spPr>
          <a:xfrm>
            <a:off x="0" y="6134852"/>
            <a:ext cx="12192000" cy="0"/>
          </a:xfrm>
          <a:prstGeom prst="straightConnector1">
            <a:avLst/>
          </a:prstGeom>
          <a:noFill/>
          <a:ln w="41275" cap="flat" cmpd="sng">
            <a:solidFill>
              <a:schemeClr val="lt1">
                <a:alpha val="89803"/>
              </a:schemeClr>
            </a:solidFill>
            <a:prstDash val="solid"/>
            <a:miter lim="800000"/>
            <a:headEnd type="none" w="sm" len="sm"/>
            <a:tailEnd type="none" w="sm" len="sm"/>
          </a:ln>
        </p:spPr>
      </p:cxnSp>
    </p:spTree>
    <p:extLst>
      <p:ext uri="{BB962C8B-B14F-4D97-AF65-F5344CB8AC3E}">
        <p14:creationId xmlns:p14="http://schemas.microsoft.com/office/powerpoint/2010/main" val="3274148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5" name="Group 2">
            <a:extLst>
              <a:ext uri="{FF2B5EF4-FFF2-40B4-BE49-F238E27FC236}">
                <a16:creationId xmlns:a16="http://schemas.microsoft.com/office/drawing/2014/main" id="{1F3E93EF-C853-0EE5-96B6-93E5AC35FB17}"/>
              </a:ext>
            </a:extLst>
          </p:cNvPr>
          <p:cNvGrpSpPr>
            <a:grpSpLocks/>
          </p:cNvGrpSpPr>
          <p:nvPr/>
        </p:nvGrpSpPr>
        <p:grpSpPr bwMode="auto">
          <a:xfrm>
            <a:off x="527886" y="838200"/>
            <a:ext cx="10978313" cy="5791200"/>
            <a:chOff x="-996114" y="838200"/>
            <a:chExt cx="10978313" cy="5791200"/>
          </a:xfrm>
        </p:grpSpPr>
        <p:sp>
          <p:nvSpPr>
            <p:cNvPr id="3076" name="Rectangle 2">
              <a:extLst>
                <a:ext uri="{FF2B5EF4-FFF2-40B4-BE49-F238E27FC236}">
                  <a16:creationId xmlns:a16="http://schemas.microsoft.com/office/drawing/2014/main" id="{D97EC14E-FD5A-55B0-C86F-8C0D06D0D5D7}"/>
                </a:ext>
              </a:extLst>
            </p:cNvPr>
            <p:cNvSpPr>
              <a:spLocks noChangeArrowheads="1"/>
            </p:cNvSpPr>
            <p:nvPr/>
          </p:nvSpPr>
          <p:spPr bwMode="auto">
            <a:xfrm>
              <a:off x="3200400" y="2286000"/>
              <a:ext cx="2590800" cy="2286000"/>
            </a:xfrm>
            <a:prstGeom prst="rect">
              <a:avLst/>
            </a:prstGeom>
            <a:solidFill>
              <a:schemeClr val="bg1"/>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7663" indent="-347663">
                <a:defRPr sz="2400">
                  <a:solidFill>
                    <a:schemeClr val="tx1"/>
                  </a:solidFill>
                  <a:latin typeface="Times New Roman" panose="02020603050405020304" pitchFamily="18" charset="0"/>
                </a:defRPr>
              </a:lvl1pPr>
              <a:lvl2pPr marL="682625" indent="-220663">
                <a:defRPr sz="2400">
                  <a:solidFill>
                    <a:schemeClr val="tx1"/>
                  </a:solidFill>
                  <a:latin typeface="Times New Roman" panose="02020603050405020304" pitchFamily="18" charset="0"/>
                </a:defRPr>
              </a:lvl2pPr>
              <a:lvl3pPr marL="1717675" indent="-457200">
                <a:defRPr sz="2400">
                  <a:solidFill>
                    <a:schemeClr val="tx1"/>
                  </a:solidFill>
                  <a:latin typeface="Times New Roman" panose="02020603050405020304" pitchFamily="18" charset="0"/>
                </a:defRPr>
              </a:lvl3pPr>
              <a:lvl4pPr marL="2289175" indent="-457200">
                <a:defRPr sz="2400">
                  <a:solidFill>
                    <a:schemeClr val="tx1"/>
                  </a:solidFill>
                  <a:latin typeface="Times New Roman" panose="02020603050405020304" pitchFamily="18" charset="0"/>
                </a:defRPr>
              </a:lvl4pPr>
              <a:lvl5pPr marL="2860675" indent="-457200">
                <a:defRPr sz="2400">
                  <a:solidFill>
                    <a:schemeClr val="tx1"/>
                  </a:solidFill>
                  <a:latin typeface="Times New Roman" panose="02020603050405020304" pitchFamily="18" charset="0"/>
                </a:defRPr>
              </a:lvl5pPr>
              <a:lvl6pPr marL="3317875" indent="-457200" eaLnBrk="0" fontAlgn="base" hangingPunct="0">
                <a:spcBef>
                  <a:spcPct val="0"/>
                </a:spcBef>
                <a:spcAft>
                  <a:spcPct val="0"/>
                </a:spcAft>
                <a:defRPr sz="2400">
                  <a:solidFill>
                    <a:schemeClr val="tx1"/>
                  </a:solidFill>
                  <a:latin typeface="Times New Roman" panose="02020603050405020304" pitchFamily="18" charset="0"/>
                </a:defRPr>
              </a:lvl6pPr>
              <a:lvl7pPr marL="3775075" indent="-457200" eaLnBrk="0" fontAlgn="base" hangingPunct="0">
                <a:spcBef>
                  <a:spcPct val="0"/>
                </a:spcBef>
                <a:spcAft>
                  <a:spcPct val="0"/>
                </a:spcAft>
                <a:defRPr sz="2400">
                  <a:solidFill>
                    <a:schemeClr val="tx1"/>
                  </a:solidFill>
                  <a:latin typeface="Times New Roman" panose="02020603050405020304" pitchFamily="18" charset="0"/>
                </a:defRPr>
              </a:lvl7pPr>
              <a:lvl8pPr marL="4232275" indent="-457200" eaLnBrk="0" fontAlgn="base" hangingPunct="0">
                <a:spcBef>
                  <a:spcPct val="0"/>
                </a:spcBef>
                <a:spcAft>
                  <a:spcPct val="0"/>
                </a:spcAft>
                <a:defRPr sz="2400">
                  <a:solidFill>
                    <a:schemeClr val="tx1"/>
                  </a:solidFill>
                  <a:latin typeface="Times New Roman" panose="02020603050405020304" pitchFamily="18" charset="0"/>
                </a:defRPr>
              </a:lvl8pPr>
              <a:lvl9pPr marL="4689475" indent="-4572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100" dirty="0">
                  <a:latin typeface="+mn-lt"/>
                </a:rPr>
                <a:t>1. Team/individual driving pricing?</a:t>
              </a:r>
            </a:p>
            <a:p>
              <a:pPr eaLnBrk="1" hangingPunct="1"/>
              <a:r>
                <a:rPr lang="en-US" altLang="en-US" sz="1100" dirty="0">
                  <a:latin typeface="+mn-lt"/>
                </a:rPr>
                <a:t>2. Understand  objectives </a:t>
              </a:r>
            </a:p>
            <a:p>
              <a:pPr lvl="1" eaLnBrk="1" hangingPunct="1">
                <a:buFontTx/>
                <a:buChar char="•"/>
              </a:pPr>
              <a:r>
                <a:rPr lang="en-US" altLang="en-US" sz="1100" dirty="0">
                  <a:latin typeface="+mn-lt"/>
                </a:rPr>
                <a:t>Grab market share</a:t>
              </a:r>
            </a:p>
            <a:p>
              <a:pPr lvl="1" eaLnBrk="1" hangingPunct="1">
                <a:buFontTx/>
                <a:buChar char="•"/>
              </a:pPr>
              <a:r>
                <a:rPr lang="en-US" altLang="en-US" sz="1100" dirty="0">
                  <a:latin typeface="+mn-lt"/>
                </a:rPr>
                <a:t>Maximize revenues</a:t>
              </a:r>
            </a:p>
            <a:p>
              <a:pPr lvl="1" eaLnBrk="1" hangingPunct="1">
                <a:buFontTx/>
                <a:buChar char="•"/>
              </a:pPr>
              <a:r>
                <a:rPr lang="en-US" altLang="en-US" sz="1100" dirty="0">
                  <a:latin typeface="+mn-lt"/>
                </a:rPr>
                <a:t>Maximize profit</a:t>
              </a:r>
            </a:p>
            <a:p>
              <a:pPr eaLnBrk="1" hangingPunct="1"/>
              <a:r>
                <a:rPr lang="en-US" altLang="en-US" sz="1100" dirty="0">
                  <a:latin typeface="+mn-lt"/>
                </a:rPr>
                <a:t>6. Synthesize Inputs</a:t>
              </a:r>
            </a:p>
            <a:p>
              <a:pPr eaLnBrk="1" hangingPunct="1"/>
              <a:r>
                <a:rPr lang="en-US" altLang="en-US" sz="1100" dirty="0">
                  <a:latin typeface="+mn-lt"/>
                </a:rPr>
                <a:t>7. Establish volume and revenue </a:t>
              </a:r>
            </a:p>
            <a:p>
              <a:pPr eaLnBrk="1" hangingPunct="1"/>
              <a:r>
                <a:rPr lang="en-US" altLang="en-US" sz="1100" dirty="0">
                  <a:latin typeface="+mn-lt"/>
                </a:rPr>
                <a:t>    targets.</a:t>
              </a:r>
            </a:p>
            <a:p>
              <a:pPr eaLnBrk="1" hangingPunct="1"/>
              <a:r>
                <a:rPr lang="en-US" altLang="en-US" sz="1100" dirty="0">
                  <a:latin typeface="+mn-lt"/>
                </a:rPr>
                <a:t>8. Align Views to secure Outputs</a:t>
              </a:r>
            </a:p>
            <a:p>
              <a:pPr eaLnBrk="1" hangingPunct="1"/>
              <a:r>
                <a:rPr lang="en-US" altLang="en-US" sz="1100" dirty="0">
                  <a:latin typeface="+mn-lt"/>
                </a:rPr>
                <a:t>9. Shake hands and Monitor</a:t>
              </a:r>
            </a:p>
          </p:txBody>
        </p:sp>
        <p:sp>
          <p:nvSpPr>
            <p:cNvPr id="3077" name="Line 3">
              <a:extLst>
                <a:ext uri="{FF2B5EF4-FFF2-40B4-BE49-F238E27FC236}">
                  <a16:creationId xmlns:a16="http://schemas.microsoft.com/office/drawing/2014/main" id="{199A3921-307A-E9DA-6DA5-8FDB8B042982}"/>
                </a:ext>
              </a:extLst>
            </p:cNvPr>
            <p:cNvSpPr>
              <a:spLocks noChangeShapeType="1"/>
            </p:cNvSpPr>
            <p:nvPr/>
          </p:nvSpPr>
          <p:spPr bwMode="auto">
            <a:xfrm flipH="1" flipV="1">
              <a:off x="1447800" y="990600"/>
              <a:ext cx="1752600" cy="12954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8" name="Line 4">
              <a:extLst>
                <a:ext uri="{FF2B5EF4-FFF2-40B4-BE49-F238E27FC236}">
                  <a16:creationId xmlns:a16="http://schemas.microsoft.com/office/drawing/2014/main" id="{64D2A318-4A93-15E8-67D2-8A4C435994BD}"/>
                </a:ext>
              </a:extLst>
            </p:cNvPr>
            <p:cNvSpPr>
              <a:spLocks noChangeShapeType="1"/>
            </p:cNvSpPr>
            <p:nvPr/>
          </p:nvSpPr>
          <p:spPr bwMode="auto">
            <a:xfrm flipV="1">
              <a:off x="5791200" y="1066800"/>
              <a:ext cx="1600200" cy="12192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9" name="Line 5">
              <a:extLst>
                <a:ext uri="{FF2B5EF4-FFF2-40B4-BE49-F238E27FC236}">
                  <a16:creationId xmlns:a16="http://schemas.microsoft.com/office/drawing/2014/main" id="{4FCC1CF7-5EB3-B286-FA0A-33A023236348}"/>
                </a:ext>
              </a:extLst>
            </p:cNvPr>
            <p:cNvSpPr>
              <a:spLocks noChangeShapeType="1"/>
            </p:cNvSpPr>
            <p:nvPr/>
          </p:nvSpPr>
          <p:spPr bwMode="auto">
            <a:xfrm flipH="1">
              <a:off x="1447800" y="4572000"/>
              <a:ext cx="1752600" cy="12954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0" name="Line 6">
              <a:extLst>
                <a:ext uri="{FF2B5EF4-FFF2-40B4-BE49-F238E27FC236}">
                  <a16:creationId xmlns:a16="http://schemas.microsoft.com/office/drawing/2014/main" id="{C96E235F-9C31-584D-CD74-7D4FBFC94355}"/>
                </a:ext>
              </a:extLst>
            </p:cNvPr>
            <p:cNvSpPr>
              <a:spLocks noChangeShapeType="1"/>
            </p:cNvSpPr>
            <p:nvPr/>
          </p:nvSpPr>
          <p:spPr bwMode="auto">
            <a:xfrm>
              <a:off x="5791200" y="4572000"/>
              <a:ext cx="1600200" cy="12192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81" name="Text Box 7">
              <a:extLst>
                <a:ext uri="{FF2B5EF4-FFF2-40B4-BE49-F238E27FC236}">
                  <a16:creationId xmlns:a16="http://schemas.microsoft.com/office/drawing/2014/main" id="{FE604298-03F6-6EFE-AED8-14736417635F}"/>
                </a:ext>
              </a:extLst>
            </p:cNvPr>
            <p:cNvSpPr txBox="1">
              <a:spLocks noChangeArrowheads="1"/>
            </p:cNvSpPr>
            <p:nvPr/>
          </p:nvSpPr>
          <p:spPr bwMode="auto">
            <a:xfrm>
              <a:off x="2733169" y="4881128"/>
              <a:ext cx="40473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endParaRPr lang="en-US" altLang="en-US" sz="1200" dirty="0"/>
            </a:p>
            <a:p>
              <a:pPr eaLnBrk="1" hangingPunct="1">
                <a:spcBef>
                  <a:spcPct val="0"/>
                </a:spcBef>
                <a:buFontTx/>
                <a:buNone/>
              </a:pPr>
              <a:r>
                <a:rPr lang="en-US" altLang="en-US" sz="1200" dirty="0">
                  <a:latin typeface="+mn-lt"/>
                </a:rPr>
                <a:t>4. “Bottom up” Marketing and Sales assessment.</a:t>
              </a:r>
            </a:p>
          </p:txBody>
        </p:sp>
        <p:sp>
          <p:nvSpPr>
            <p:cNvPr id="3082" name="Text Box 8">
              <a:extLst>
                <a:ext uri="{FF2B5EF4-FFF2-40B4-BE49-F238E27FC236}">
                  <a16:creationId xmlns:a16="http://schemas.microsoft.com/office/drawing/2014/main" id="{F1E758D7-A363-80C2-B26C-065C275F16C2}"/>
                </a:ext>
              </a:extLst>
            </p:cNvPr>
            <p:cNvSpPr txBox="1">
              <a:spLocks noChangeArrowheads="1"/>
            </p:cNvSpPr>
            <p:nvPr/>
          </p:nvSpPr>
          <p:spPr bwMode="auto">
            <a:xfrm>
              <a:off x="-996114" y="2119709"/>
              <a:ext cx="4196514"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401638">
                <a:spcBef>
                  <a:spcPct val="20000"/>
                </a:spcBef>
                <a:buChar char="–"/>
                <a:defRPr sz="2800">
                  <a:solidFill>
                    <a:schemeClr val="tx1"/>
                  </a:solidFill>
                  <a:latin typeface="Times New Roman" panose="02020603050405020304" pitchFamily="18" charset="0"/>
                </a:defRPr>
              </a:lvl2pPr>
              <a:lvl3pPr marL="682625" indent="-166688">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lvl="1" eaLnBrk="1" hangingPunct="1">
                <a:spcBef>
                  <a:spcPct val="0"/>
                </a:spcBef>
                <a:buFontTx/>
                <a:buNone/>
              </a:pPr>
              <a:r>
                <a:rPr lang="en-US" altLang="en-US" sz="1200" dirty="0">
                  <a:latin typeface="+mn-lt"/>
                </a:rPr>
                <a:t>5. Inputs   </a:t>
              </a:r>
            </a:p>
            <a:p>
              <a:pPr lvl="2" eaLnBrk="1" hangingPunct="1">
                <a:spcBef>
                  <a:spcPct val="0"/>
                </a:spcBef>
              </a:pPr>
              <a:r>
                <a:rPr lang="en-US" altLang="en-US" sz="1200" dirty="0">
                  <a:latin typeface="+mn-lt"/>
                </a:rPr>
                <a:t>Total Addressable Market (TAM)</a:t>
              </a:r>
            </a:p>
            <a:p>
              <a:pPr lvl="2" eaLnBrk="1" hangingPunct="1">
                <a:spcBef>
                  <a:spcPct val="0"/>
                </a:spcBef>
              </a:pPr>
              <a:r>
                <a:rPr lang="en-US" altLang="en-US" sz="1200" dirty="0">
                  <a:latin typeface="+mn-lt"/>
                </a:rPr>
                <a:t>Understand need product satisfies, existing </a:t>
              </a:r>
              <a:r>
                <a:rPr lang="en-US" altLang="en-US" sz="1200" b="1" u="sng" dirty="0">
                  <a:latin typeface="+mn-lt"/>
                </a:rPr>
                <a:t>C</a:t>
              </a:r>
              <a:r>
                <a:rPr lang="en-US" altLang="en-US" sz="1200" u="sng" dirty="0">
                  <a:latin typeface="+mn-lt"/>
                </a:rPr>
                <a:t>ustomer </a:t>
              </a:r>
              <a:r>
                <a:rPr lang="en-US" altLang="en-US" sz="1200" dirty="0">
                  <a:latin typeface="+mn-lt"/>
                </a:rPr>
                <a:t>base – countries, price points, strengths and weaknesses.</a:t>
              </a:r>
            </a:p>
            <a:p>
              <a:pPr lvl="2" eaLnBrk="1" hangingPunct="1">
                <a:spcBef>
                  <a:spcPct val="0"/>
                </a:spcBef>
              </a:pPr>
              <a:r>
                <a:rPr lang="en-US" altLang="en-US" sz="1200" b="1" u="sng" dirty="0">
                  <a:latin typeface="+mn-lt"/>
                </a:rPr>
                <a:t>C</a:t>
              </a:r>
              <a:r>
                <a:rPr lang="en-US" altLang="en-US" sz="1200" u="sng" dirty="0">
                  <a:latin typeface="+mn-lt"/>
                </a:rPr>
                <a:t>ompetitors’</a:t>
              </a:r>
              <a:r>
                <a:rPr lang="en-US" altLang="en-US" sz="1200" dirty="0">
                  <a:latin typeface="+mn-lt"/>
                </a:rPr>
                <a:t> Products and Prices/Substitutes</a:t>
              </a:r>
            </a:p>
            <a:p>
              <a:pPr lvl="2" eaLnBrk="1" hangingPunct="1">
                <a:spcBef>
                  <a:spcPct val="0"/>
                </a:spcBef>
              </a:pPr>
              <a:r>
                <a:rPr lang="en-US" altLang="en-US" sz="1200" dirty="0">
                  <a:latin typeface="+mn-lt"/>
                </a:rPr>
                <a:t>CC - Value Proposition – Aligned with</a:t>
              </a:r>
              <a:r>
                <a:rPr lang="en-US" altLang="en-US" sz="1200" u="sng" dirty="0">
                  <a:latin typeface="+mn-lt"/>
                </a:rPr>
                <a:t> CC</a:t>
              </a:r>
              <a:r>
                <a:rPr lang="en-US" altLang="en-US" sz="1200" dirty="0">
                  <a:latin typeface="+mn-lt"/>
                </a:rPr>
                <a:t>?</a:t>
              </a:r>
            </a:p>
            <a:p>
              <a:pPr lvl="2" eaLnBrk="1" hangingPunct="1">
                <a:spcBef>
                  <a:spcPct val="0"/>
                </a:spcBef>
              </a:pPr>
              <a:r>
                <a:rPr lang="en-US" altLang="en-US" sz="1200" dirty="0">
                  <a:latin typeface="+mn-lt"/>
                </a:rPr>
                <a:t>Product Positioning – aligned with </a:t>
              </a:r>
              <a:r>
                <a:rPr lang="en-US" altLang="en-US" sz="1200" u="sng" dirty="0">
                  <a:latin typeface="+mn-lt"/>
                </a:rPr>
                <a:t>CC</a:t>
              </a:r>
              <a:r>
                <a:rPr lang="en-US" altLang="en-US" sz="1200" dirty="0">
                  <a:latin typeface="+mn-lt"/>
                </a:rPr>
                <a:t>?</a:t>
              </a:r>
            </a:p>
            <a:p>
              <a:pPr lvl="2" eaLnBrk="1" hangingPunct="1">
                <a:spcBef>
                  <a:spcPct val="0"/>
                </a:spcBef>
              </a:pPr>
              <a:r>
                <a:rPr lang="en-US" altLang="en-US" sz="1200" dirty="0">
                  <a:latin typeface="+mn-lt"/>
                </a:rPr>
                <a:t>Environmental and Cultural issues</a:t>
              </a:r>
            </a:p>
            <a:p>
              <a:pPr lvl="2" eaLnBrk="1" hangingPunct="1">
                <a:spcBef>
                  <a:spcPct val="0"/>
                </a:spcBef>
              </a:pPr>
              <a:r>
                <a:rPr lang="en-US" altLang="en-US" sz="1200" dirty="0">
                  <a:latin typeface="+mn-lt"/>
                </a:rPr>
                <a:t>Cost to produce, cost reduction strategy and target costs</a:t>
              </a:r>
            </a:p>
            <a:p>
              <a:pPr lvl="2" eaLnBrk="1" hangingPunct="1">
                <a:spcBef>
                  <a:spcPct val="0"/>
                </a:spcBef>
              </a:pPr>
              <a:r>
                <a:rPr lang="en-US" altLang="en-US" sz="1200" dirty="0">
                  <a:latin typeface="+mn-lt"/>
                </a:rPr>
                <a:t>Prices - - floor and ceiling</a:t>
              </a:r>
            </a:p>
            <a:p>
              <a:pPr lvl="2" eaLnBrk="1" hangingPunct="1">
                <a:spcBef>
                  <a:spcPct val="0"/>
                </a:spcBef>
              </a:pPr>
              <a:r>
                <a:rPr lang="en-US" altLang="en-US" sz="1200" dirty="0">
                  <a:latin typeface="+mn-lt"/>
                </a:rPr>
                <a:t>Assumptions for missing data </a:t>
              </a:r>
            </a:p>
            <a:p>
              <a:pPr lvl="2" eaLnBrk="1" hangingPunct="1">
                <a:spcBef>
                  <a:spcPct val="0"/>
                </a:spcBef>
              </a:pPr>
              <a:r>
                <a:rPr lang="en-US" altLang="en-US" sz="1200" dirty="0">
                  <a:latin typeface="+mn-lt"/>
                </a:rPr>
                <a:t>Demand curve</a:t>
              </a:r>
            </a:p>
            <a:p>
              <a:pPr lvl="1" eaLnBrk="1" hangingPunct="1">
                <a:spcBef>
                  <a:spcPct val="0"/>
                </a:spcBef>
                <a:buFontTx/>
                <a:buNone/>
              </a:pPr>
              <a:endParaRPr lang="en-US" altLang="en-US" sz="1400" dirty="0"/>
            </a:p>
          </p:txBody>
        </p:sp>
        <p:sp>
          <p:nvSpPr>
            <p:cNvPr id="3083" name="Text Box 13">
              <a:extLst>
                <a:ext uri="{FF2B5EF4-FFF2-40B4-BE49-F238E27FC236}">
                  <a16:creationId xmlns:a16="http://schemas.microsoft.com/office/drawing/2014/main" id="{84DB6ACC-83E8-CC7C-C045-E05A43F74B0B}"/>
                </a:ext>
              </a:extLst>
            </p:cNvPr>
            <p:cNvSpPr txBox="1">
              <a:spLocks noChangeArrowheads="1"/>
            </p:cNvSpPr>
            <p:nvPr/>
          </p:nvSpPr>
          <p:spPr bwMode="auto">
            <a:xfrm>
              <a:off x="6041188" y="2384796"/>
              <a:ext cx="3941011"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15888" indent="-115888">
                <a:spcBef>
                  <a:spcPct val="20000"/>
                </a:spcBef>
                <a:buChar char="•"/>
                <a:tabLst>
                  <a:tab pos="461963" algn="l"/>
                </a:tabLst>
                <a:defRPr sz="3200">
                  <a:solidFill>
                    <a:schemeClr val="tx1"/>
                  </a:solidFill>
                  <a:latin typeface="Times New Roman" panose="02020603050405020304" pitchFamily="18" charset="0"/>
                </a:defRPr>
              </a:lvl1pPr>
              <a:lvl2pPr marL="742950" indent="-285750">
                <a:spcBef>
                  <a:spcPct val="20000"/>
                </a:spcBef>
                <a:buChar char="–"/>
                <a:tabLst>
                  <a:tab pos="461963" algn="l"/>
                </a:tabLst>
                <a:defRPr sz="2800">
                  <a:solidFill>
                    <a:schemeClr val="tx1"/>
                  </a:solidFill>
                  <a:latin typeface="Times New Roman" panose="02020603050405020304" pitchFamily="18" charset="0"/>
                </a:defRPr>
              </a:lvl2pPr>
              <a:lvl3pPr marL="1143000" indent="-228600">
                <a:spcBef>
                  <a:spcPct val="20000"/>
                </a:spcBef>
                <a:buChar char="•"/>
                <a:tabLst>
                  <a:tab pos="461963" algn="l"/>
                </a:tabLst>
                <a:defRPr sz="2400">
                  <a:solidFill>
                    <a:schemeClr val="tx1"/>
                  </a:solidFill>
                  <a:latin typeface="Times New Roman" panose="02020603050405020304" pitchFamily="18" charset="0"/>
                </a:defRPr>
              </a:lvl3pPr>
              <a:lvl4pPr marL="1600200" indent="-228600">
                <a:spcBef>
                  <a:spcPct val="20000"/>
                </a:spcBef>
                <a:buChar char="–"/>
                <a:tabLst>
                  <a:tab pos="461963" algn="l"/>
                </a:tabLst>
                <a:defRPr sz="2000">
                  <a:solidFill>
                    <a:schemeClr val="tx1"/>
                  </a:solidFill>
                  <a:latin typeface="Times New Roman" panose="02020603050405020304" pitchFamily="18" charset="0"/>
                </a:defRPr>
              </a:lvl4pPr>
              <a:lvl5pPr marL="2057400" indent="-228600">
                <a:spcBef>
                  <a:spcPct val="20000"/>
                </a:spcBef>
                <a:buChar char="»"/>
                <a:tabLst>
                  <a:tab pos="461963" algn="l"/>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461963" algn="l"/>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461963" algn="l"/>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461963" algn="l"/>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461963" algn="l"/>
                </a:tabLst>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200" dirty="0">
                  <a:latin typeface="+mn-lt"/>
                </a:rPr>
                <a:t>10. Outputs  </a:t>
              </a:r>
            </a:p>
            <a:p>
              <a:pPr eaLnBrk="1" hangingPunct="1">
                <a:spcBef>
                  <a:spcPct val="0"/>
                </a:spcBef>
              </a:pPr>
              <a:r>
                <a:rPr lang="en-US" altLang="en-US" sz="1200" dirty="0">
                  <a:latin typeface="+mn-lt"/>
                </a:rPr>
                <a:t>Sales commitment to volumes and revenue targets</a:t>
              </a:r>
            </a:p>
            <a:p>
              <a:pPr eaLnBrk="1" hangingPunct="1">
                <a:spcBef>
                  <a:spcPct val="0"/>
                </a:spcBef>
              </a:pPr>
              <a:r>
                <a:rPr lang="en-US" altLang="en-US" sz="1200" dirty="0">
                  <a:latin typeface="+mn-lt"/>
                </a:rPr>
                <a:t>Business model and regional pricing strategy for each product array</a:t>
              </a:r>
            </a:p>
            <a:p>
              <a:pPr eaLnBrk="1" hangingPunct="1">
                <a:spcBef>
                  <a:spcPct val="0"/>
                </a:spcBef>
              </a:pPr>
              <a:r>
                <a:rPr lang="en-US" altLang="en-US" sz="1200" dirty="0">
                  <a:latin typeface="+mn-lt"/>
                </a:rPr>
                <a:t>FCE roles and responsibilities</a:t>
              </a:r>
            </a:p>
            <a:p>
              <a:pPr eaLnBrk="1" hangingPunct="1">
                <a:spcBef>
                  <a:spcPct val="0"/>
                </a:spcBef>
              </a:pPr>
              <a:r>
                <a:rPr lang="en-US" altLang="en-US" sz="1200" dirty="0">
                  <a:latin typeface="+mn-lt"/>
                </a:rPr>
                <a:t>Ways to bundle/unbundle and discount for increased sales</a:t>
              </a:r>
            </a:p>
            <a:p>
              <a:pPr eaLnBrk="1" hangingPunct="1">
                <a:spcBef>
                  <a:spcPct val="0"/>
                </a:spcBef>
              </a:pPr>
              <a:r>
                <a:rPr lang="en-US" altLang="en-US" sz="1200" dirty="0">
                  <a:latin typeface="+mn-lt"/>
                </a:rPr>
                <a:t>Partnerships/Strategic Alliances/ Channels/ Direct Marketing to increase volume/margins</a:t>
              </a:r>
            </a:p>
            <a:p>
              <a:pPr eaLnBrk="1" hangingPunct="1">
                <a:spcBef>
                  <a:spcPct val="0"/>
                </a:spcBef>
              </a:pPr>
              <a:r>
                <a:rPr lang="en-US" altLang="en-US" sz="1200" dirty="0">
                  <a:latin typeface="+mn-lt"/>
                </a:rPr>
                <a:t>Maintain scoreboard </a:t>
              </a:r>
            </a:p>
          </p:txBody>
        </p:sp>
        <p:sp>
          <p:nvSpPr>
            <p:cNvPr id="3084" name="Text Box 14">
              <a:extLst>
                <a:ext uri="{FF2B5EF4-FFF2-40B4-BE49-F238E27FC236}">
                  <a16:creationId xmlns:a16="http://schemas.microsoft.com/office/drawing/2014/main" id="{13548EEE-D22C-5FEB-F9A7-1D26C0F64209}"/>
                </a:ext>
              </a:extLst>
            </p:cNvPr>
            <p:cNvSpPr txBox="1">
              <a:spLocks noChangeArrowheads="1"/>
            </p:cNvSpPr>
            <p:nvPr/>
          </p:nvSpPr>
          <p:spPr bwMode="auto">
            <a:xfrm>
              <a:off x="2809875" y="1388337"/>
              <a:ext cx="31337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dirty="0">
                  <a:latin typeface="+mn-lt"/>
                </a:rPr>
                <a:t>3. Identify “Top Down” expectations for Revenue (Market Share, Profit) Targets</a:t>
              </a:r>
            </a:p>
            <a:p>
              <a:pPr algn="ctr" eaLnBrk="1" hangingPunct="1">
                <a:spcBef>
                  <a:spcPct val="0"/>
                </a:spcBef>
                <a:buFontTx/>
                <a:buNone/>
              </a:pPr>
              <a:endParaRPr lang="en-US" altLang="en-US" sz="1200" dirty="0"/>
            </a:p>
          </p:txBody>
        </p:sp>
        <p:grpSp>
          <p:nvGrpSpPr>
            <p:cNvPr id="3085" name="Group 41">
              <a:extLst>
                <a:ext uri="{FF2B5EF4-FFF2-40B4-BE49-F238E27FC236}">
                  <a16:creationId xmlns:a16="http://schemas.microsoft.com/office/drawing/2014/main" id="{6C776FEF-7C12-3C5D-E663-FBCD385959DA}"/>
                </a:ext>
              </a:extLst>
            </p:cNvPr>
            <p:cNvGrpSpPr>
              <a:grpSpLocks/>
            </p:cNvGrpSpPr>
            <p:nvPr/>
          </p:nvGrpSpPr>
          <p:grpSpPr bwMode="auto">
            <a:xfrm>
              <a:off x="457200" y="5334000"/>
              <a:ext cx="914400" cy="866775"/>
              <a:chOff x="1536" y="3360"/>
              <a:chExt cx="912" cy="864"/>
            </a:xfrm>
          </p:grpSpPr>
          <p:sp>
            <p:nvSpPr>
              <p:cNvPr id="3100" name="Rectangle 40">
                <a:extLst>
                  <a:ext uri="{FF2B5EF4-FFF2-40B4-BE49-F238E27FC236}">
                    <a16:creationId xmlns:a16="http://schemas.microsoft.com/office/drawing/2014/main" id="{13321F8B-4C16-CD5F-EDBF-47225E750D38}"/>
                  </a:ext>
                </a:extLst>
              </p:cNvPr>
              <p:cNvSpPr>
                <a:spLocks noChangeArrowheads="1"/>
              </p:cNvSpPr>
              <p:nvPr/>
            </p:nvSpPr>
            <p:spPr bwMode="auto">
              <a:xfrm>
                <a:off x="1536" y="3360"/>
                <a:ext cx="912" cy="864"/>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IN" altLang="en-US" sz="2400"/>
              </a:p>
            </p:txBody>
          </p:sp>
          <p:sp>
            <p:nvSpPr>
              <p:cNvPr id="3101" name="Oval 30">
                <a:extLst>
                  <a:ext uri="{FF2B5EF4-FFF2-40B4-BE49-F238E27FC236}">
                    <a16:creationId xmlns:a16="http://schemas.microsoft.com/office/drawing/2014/main" id="{826D86C6-6BA5-5025-7A67-7DA3A514141E}"/>
                  </a:ext>
                </a:extLst>
              </p:cNvPr>
              <p:cNvSpPr>
                <a:spLocks noChangeArrowheads="1"/>
              </p:cNvSpPr>
              <p:nvPr/>
            </p:nvSpPr>
            <p:spPr bwMode="auto">
              <a:xfrm>
                <a:off x="1584" y="3408"/>
                <a:ext cx="288" cy="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C</a:t>
                </a:r>
              </a:p>
            </p:txBody>
          </p:sp>
          <p:sp>
            <p:nvSpPr>
              <p:cNvPr id="3102" name="Oval 31">
                <a:extLst>
                  <a:ext uri="{FF2B5EF4-FFF2-40B4-BE49-F238E27FC236}">
                    <a16:creationId xmlns:a16="http://schemas.microsoft.com/office/drawing/2014/main" id="{C4DF5718-6B8E-7C9A-136D-A6C3C3F0A84A}"/>
                  </a:ext>
                </a:extLst>
              </p:cNvPr>
              <p:cNvSpPr>
                <a:spLocks noChangeArrowheads="1"/>
              </p:cNvSpPr>
              <p:nvPr/>
            </p:nvSpPr>
            <p:spPr bwMode="auto">
              <a:xfrm>
                <a:off x="1872" y="3888"/>
                <a:ext cx="288" cy="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C</a:t>
                </a:r>
              </a:p>
            </p:txBody>
          </p:sp>
          <p:sp>
            <p:nvSpPr>
              <p:cNvPr id="3103" name="Oval 32">
                <a:extLst>
                  <a:ext uri="{FF2B5EF4-FFF2-40B4-BE49-F238E27FC236}">
                    <a16:creationId xmlns:a16="http://schemas.microsoft.com/office/drawing/2014/main" id="{85FF1939-0AF8-BB22-2600-731B9A984E3D}"/>
                  </a:ext>
                </a:extLst>
              </p:cNvPr>
              <p:cNvSpPr>
                <a:spLocks noChangeArrowheads="1"/>
              </p:cNvSpPr>
              <p:nvPr/>
            </p:nvSpPr>
            <p:spPr bwMode="auto">
              <a:xfrm>
                <a:off x="2112" y="3408"/>
                <a:ext cx="288" cy="2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C</a:t>
                </a:r>
              </a:p>
            </p:txBody>
          </p:sp>
          <p:sp>
            <p:nvSpPr>
              <p:cNvPr id="3104" name="Line 33">
                <a:extLst>
                  <a:ext uri="{FF2B5EF4-FFF2-40B4-BE49-F238E27FC236}">
                    <a16:creationId xmlns:a16="http://schemas.microsoft.com/office/drawing/2014/main" id="{65A10EB4-FD9B-FFC0-C564-F3E4D6679F7E}"/>
                  </a:ext>
                </a:extLst>
              </p:cNvPr>
              <p:cNvSpPr>
                <a:spLocks noChangeShapeType="1"/>
              </p:cNvSpPr>
              <p:nvPr/>
            </p:nvSpPr>
            <p:spPr bwMode="auto">
              <a:xfrm>
                <a:off x="1872" y="3552"/>
                <a:ext cx="2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5" name="Line 34">
                <a:extLst>
                  <a:ext uri="{FF2B5EF4-FFF2-40B4-BE49-F238E27FC236}">
                    <a16:creationId xmlns:a16="http://schemas.microsoft.com/office/drawing/2014/main" id="{3DAFA3FB-48ED-B2D5-DA5D-26289C3EE7AF}"/>
                  </a:ext>
                </a:extLst>
              </p:cNvPr>
              <p:cNvSpPr>
                <a:spLocks noChangeShapeType="1"/>
              </p:cNvSpPr>
              <p:nvPr/>
            </p:nvSpPr>
            <p:spPr bwMode="auto">
              <a:xfrm>
                <a:off x="1776" y="3696"/>
                <a:ext cx="144"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06" name="Line 35">
                <a:extLst>
                  <a:ext uri="{FF2B5EF4-FFF2-40B4-BE49-F238E27FC236}">
                    <a16:creationId xmlns:a16="http://schemas.microsoft.com/office/drawing/2014/main" id="{B109DDBB-8780-A25C-6DD0-0054ED566E0B}"/>
                  </a:ext>
                </a:extLst>
              </p:cNvPr>
              <p:cNvSpPr>
                <a:spLocks noChangeShapeType="1"/>
              </p:cNvSpPr>
              <p:nvPr/>
            </p:nvSpPr>
            <p:spPr bwMode="auto">
              <a:xfrm flipH="1">
                <a:off x="2112" y="3696"/>
                <a:ext cx="96"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3086" name="Picture 43" descr="http://www.hrpfinance.com/">
              <a:hlinkClick r:id="rId2"/>
              <a:extLst>
                <a:ext uri="{FF2B5EF4-FFF2-40B4-BE49-F238E27FC236}">
                  <a16:creationId xmlns:a16="http://schemas.microsoft.com/office/drawing/2014/main" id="{4287CC91-0B1C-391A-5DD9-E8C1FA015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5486400"/>
              <a:ext cx="128587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7" name="Rectangle 47">
              <a:extLst>
                <a:ext uri="{FF2B5EF4-FFF2-40B4-BE49-F238E27FC236}">
                  <a16:creationId xmlns:a16="http://schemas.microsoft.com/office/drawing/2014/main" id="{79EE51D0-4D03-B99A-219D-6D43E74A3EAF}"/>
                </a:ext>
              </a:extLst>
            </p:cNvPr>
            <p:cNvSpPr>
              <a:spLocks noChangeArrowheads="1"/>
            </p:cNvSpPr>
            <p:nvPr/>
          </p:nvSpPr>
          <p:spPr bwMode="auto">
            <a:xfrm>
              <a:off x="7543800" y="5334000"/>
              <a:ext cx="914400" cy="8667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2400"/>
            </a:p>
          </p:txBody>
        </p:sp>
        <p:sp>
          <p:nvSpPr>
            <p:cNvPr id="3088" name="Oval 48">
              <a:extLst>
                <a:ext uri="{FF2B5EF4-FFF2-40B4-BE49-F238E27FC236}">
                  <a16:creationId xmlns:a16="http://schemas.microsoft.com/office/drawing/2014/main" id="{A2287932-8749-2034-AE8D-B4009C283D13}"/>
                </a:ext>
              </a:extLst>
            </p:cNvPr>
            <p:cNvSpPr>
              <a:spLocks noChangeArrowheads="1"/>
            </p:cNvSpPr>
            <p:nvPr/>
          </p:nvSpPr>
          <p:spPr bwMode="auto">
            <a:xfrm>
              <a:off x="7407275" y="6019800"/>
              <a:ext cx="288925" cy="288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P</a:t>
              </a:r>
            </a:p>
          </p:txBody>
        </p:sp>
        <p:sp>
          <p:nvSpPr>
            <p:cNvPr id="3089" name="Oval 49">
              <a:extLst>
                <a:ext uri="{FF2B5EF4-FFF2-40B4-BE49-F238E27FC236}">
                  <a16:creationId xmlns:a16="http://schemas.microsoft.com/office/drawing/2014/main" id="{364E93A8-A653-947D-A6B9-3E0F7E2D067D}"/>
                </a:ext>
              </a:extLst>
            </p:cNvPr>
            <p:cNvSpPr>
              <a:spLocks noChangeArrowheads="1"/>
            </p:cNvSpPr>
            <p:nvPr/>
          </p:nvSpPr>
          <p:spPr bwMode="auto">
            <a:xfrm>
              <a:off x="7407275" y="5181600"/>
              <a:ext cx="288925" cy="288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P</a:t>
              </a:r>
            </a:p>
          </p:txBody>
        </p:sp>
        <p:sp>
          <p:nvSpPr>
            <p:cNvPr id="3090" name="Oval 50">
              <a:extLst>
                <a:ext uri="{FF2B5EF4-FFF2-40B4-BE49-F238E27FC236}">
                  <a16:creationId xmlns:a16="http://schemas.microsoft.com/office/drawing/2014/main" id="{508CE47C-B8B8-CA72-6704-62605337DFFC}"/>
                </a:ext>
              </a:extLst>
            </p:cNvPr>
            <p:cNvSpPr>
              <a:spLocks noChangeArrowheads="1"/>
            </p:cNvSpPr>
            <p:nvPr/>
          </p:nvSpPr>
          <p:spPr bwMode="auto">
            <a:xfrm>
              <a:off x="8245475" y="5197475"/>
              <a:ext cx="288925" cy="288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dirty="0"/>
                <a:t>P</a:t>
              </a:r>
            </a:p>
          </p:txBody>
        </p:sp>
        <p:sp>
          <p:nvSpPr>
            <p:cNvPr id="3091" name="Oval 54">
              <a:extLst>
                <a:ext uri="{FF2B5EF4-FFF2-40B4-BE49-F238E27FC236}">
                  <a16:creationId xmlns:a16="http://schemas.microsoft.com/office/drawing/2014/main" id="{F430F7F2-3367-D510-4147-CA942E1371FE}"/>
                </a:ext>
              </a:extLst>
            </p:cNvPr>
            <p:cNvSpPr>
              <a:spLocks noChangeArrowheads="1"/>
            </p:cNvSpPr>
            <p:nvPr/>
          </p:nvSpPr>
          <p:spPr bwMode="auto">
            <a:xfrm>
              <a:off x="8229600" y="6019800"/>
              <a:ext cx="288925" cy="288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P</a:t>
              </a:r>
            </a:p>
          </p:txBody>
        </p:sp>
        <p:sp>
          <p:nvSpPr>
            <p:cNvPr id="3092" name="Text Box 55">
              <a:extLst>
                <a:ext uri="{FF2B5EF4-FFF2-40B4-BE49-F238E27FC236}">
                  <a16:creationId xmlns:a16="http://schemas.microsoft.com/office/drawing/2014/main" id="{ADCAF54A-43C7-5AEA-5905-0FFBB0CA4512}"/>
                </a:ext>
              </a:extLst>
            </p:cNvPr>
            <p:cNvSpPr txBox="1">
              <a:spLocks noChangeArrowheads="1"/>
            </p:cNvSpPr>
            <p:nvPr/>
          </p:nvSpPr>
          <p:spPr bwMode="auto">
            <a:xfrm>
              <a:off x="5120217" y="5885153"/>
              <a:ext cx="1016625" cy="276999"/>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dirty="0">
                  <a:latin typeface="+mn-lt"/>
                </a:rPr>
                <a:t>Promotion</a:t>
              </a:r>
            </a:p>
          </p:txBody>
        </p:sp>
        <p:sp>
          <p:nvSpPr>
            <p:cNvPr id="3093" name="Line 56">
              <a:extLst>
                <a:ext uri="{FF2B5EF4-FFF2-40B4-BE49-F238E27FC236}">
                  <a16:creationId xmlns:a16="http://schemas.microsoft.com/office/drawing/2014/main" id="{1CE1A682-9F96-163A-0D45-83B95C579BD7}"/>
                </a:ext>
              </a:extLst>
            </p:cNvPr>
            <p:cNvSpPr>
              <a:spLocks noChangeShapeType="1"/>
            </p:cNvSpPr>
            <p:nvPr/>
          </p:nvSpPr>
          <p:spPr bwMode="auto">
            <a:xfrm>
              <a:off x="5019674" y="5334000"/>
              <a:ext cx="542925"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4" name="Text Box 58">
              <a:extLst>
                <a:ext uri="{FF2B5EF4-FFF2-40B4-BE49-F238E27FC236}">
                  <a16:creationId xmlns:a16="http://schemas.microsoft.com/office/drawing/2014/main" id="{37A44B39-99CD-DE1A-678A-BB4CFDA87781}"/>
                </a:ext>
              </a:extLst>
            </p:cNvPr>
            <p:cNvSpPr txBox="1">
              <a:spLocks noChangeArrowheads="1"/>
            </p:cNvSpPr>
            <p:nvPr/>
          </p:nvSpPr>
          <p:spPr bwMode="auto">
            <a:xfrm>
              <a:off x="7772400" y="4572000"/>
              <a:ext cx="1031051" cy="276999"/>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dirty="0">
                  <a:latin typeface="+mn-lt"/>
                </a:rPr>
                <a:t>Placement</a:t>
              </a:r>
            </a:p>
          </p:txBody>
        </p:sp>
        <p:sp>
          <p:nvSpPr>
            <p:cNvPr id="3095" name="Line 59">
              <a:extLst>
                <a:ext uri="{FF2B5EF4-FFF2-40B4-BE49-F238E27FC236}">
                  <a16:creationId xmlns:a16="http://schemas.microsoft.com/office/drawing/2014/main" id="{4260979B-5398-8B18-CF13-9A4F3C5A54E2}"/>
                </a:ext>
              </a:extLst>
            </p:cNvPr>
            <p:cNvSpPr>
              <a:spLocks noChangeShapeType="1"/>
            </p:cNvSpPr>
            <p:nvPr/>
          </p:nvSpPr>
          <p:spPr bwMode="auto">
            <a:xfrm>
              <a:off x="7772400" y="4114800"/>
              <a:ext cx="4572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6" name="Text Box 60">
              <a:extLst>
                <a:ext uri="{FF2B5EF4-FFF2-40B4-BE49-F238E27FC236}">
                  <a16:creationId xmlns:a16="http://schemas.microsoft.com/office/drawing/2014/main" id="{A96AF7BB-1CEE-B0B1-34E3-E3B53D043C37}"/>
                </a:ext>
              </a:extLst>
            </p:cNvPr>
            <p:cNvSpPr txBox="1">
              <a:spLocks noChangeArrowheads="1"/>
            </p:cNvSpPr>
            <p:nvPr/>
          </p:nvSpPr>
          <p:spPr bwMode="auto">
            <a:xfrm>
              <a:off x="6141569" y="5883654"/>
              <a:ext cx="1277914" cy="276999"/>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200" dirty="0">
                  <a:latin typeface="+mn-lt"/>
                </a:rPr>
                <a:t>Product - TPO</a:t>
              </a:r>
            </a:p>
          </p:txBody>
        </p:sp>
        <p:pic>
          <p:nvPicPr>
            <p:cNvPr id="3097" name="Picture 62" descr="Hourglass">
              <a:extLst>
                <a:ext uri="{FF2B5EF4-FFF2-40B4-BE49-F238E27FC236}">
                  <a16:creationId xmlns:a16="http://schemas.microsoft.com/office/drawing/2014/main" id="{DDD1A157-B4C5-25E5-170F-62787AFF56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838200"/>
              <a:ext cx="143827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8" name="Text Box 63">
              <a:extLst>
                <a:ext uri="{FF2B5EF4-FFF2-40B4-BE49-F238E27FC236}">
                  <a16:creationId xmlns:a16="http://schemas.microsoft.com/office/drawing/2014/main" id="{9C2409C8-C3EB-1595-E865-94A4706D7B77}"/>
                </a:ext>
              </a:extLst>
            </p:cNvPr>
            <p:cNvSpPr txBox="1">
              <a:spLocks noChangeArrowheads="1"/>
            </p:cNvSpPr>
            <p:nvPr/>
          </p:nvSpPr>
          <p:spPr bwMode="auto">
            <a:xfrm>
              <a:off x="517525" y="6172200"/>
              <a:ext cx="76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3C’s</a:t>
              </a:r>
            </a:p>
          </p:txBody>
        </p:sp>
        <p:sp>
          <p:nvSpPr>
            <p:cNvPr id="3099" name="Text Box 64">
              <a:extLst>
                <a:ext uri="{FF2B5EF4-FFF2-40B4-BE49-F238E27FC236}">
                  <a16:creationId xmlns:a16="http://schemas.microsoft.com/office/drawing/2014/main" id="{5A436AC5-F68D-B42C-1CC9-DF35DCE93A2A}"/>
                </a:ext>
              </a:extLst>
            </p:cNvPr>
            <p:cNvSpPr txBox="1">
              <a:spLocks noChangeArrowheads="1"/>
            </p:cNvSpPr>
            <p:nvPr/>
          </p:nvSpPr>
          <p:spPr bwMode="auto">
            <a:xfrm>
              <a:off x="7620000" y="5562600"/>
              <a:ext cx="727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dirty="0"/>
                <a:t>4P’s</a:t>
              </a:r>
            </a:p>
          </p:txBody>
        </p:sp>
      </p:grpSp>
      <p:sp>
        <p:nvSpPr>
          <p:cNvPr id="35" name="Google Shape;102;p2">
            <a:extLst>
              <a:ext uri="{FF2B5EF4-FFF2-40B4-BE49-F238E27FC236}">
                <a16:creationId xmlns:a16="http://schemas.microsoft.com/office/drawing/2014/main" id="{E392D1F0-BCC7-5C56-BE94-5EC2CA56BCCD}"/>
              </a:ext>
            </a:extLst>
          </p:cNvPr>
          <p:cNvSpPr txBox="1">
            <a:spLocks/>
          </p:cNvSpPr>
          <p:nvPr/>
        </p:nvSpPr>
        <p:spPr>
          <a:xfrm>
            <a:off x="963031" y="14375"/>
            <a:ext cx="9875412" cy="701587"/>
          </a:xfrm>
          <a:prstGeom prst="rect">
            <a:avLst/>
          </a:prstGeom>
          <a:noFill/>
          <a:ln>
            <a:noFill/>
          </a:ln>
        </p:spPr>
        <p:txBody>
          <a:bodyPr spcFirstLastPara="1" wrap="square" lIns="0" tIns="12050" rIns="0" bIns="0" anchor="ctr" anchorCtr="0">
            <a:spAutoFit/>
          </a:bodyPr>
          <a:lstStyle>
            <a:lvl1pPr algn="l" defTabSz="914400" rtl="0" eaLnBrk="1" latinLnBrk="0" hangingPunct="1">
              <a:lnSpc>
                <a:spcPct val="90000"/>
              </a:lnSpc>
              <a:spcBef>
                <a:spcPct val="0"/>
              </a:spcBef>
              <a:buNone/>
              <a:defRPr lang="en-US" sz="2800" b="1" i="0" kern="1200" baseline="0" smtClean="0">
                <a:solidFill>
                  <a:srgbClr val="000000"/>
                </a:solidFill>
                <a:latin typeface="Montserrat" pitchFamily="2" charset="77"/>
                <a:ea typeface="+mn-ea"/>
                <a:cs typeface="+mn-cs"/>
              </a:defRPr>
            </a:lvl1pPr>
          </a:lstStyle>
          <a:p>
            <a:pPr>
              <a:spcBef>
                <a:spcPct val="50000"/>
              </a:spcBef>
            </a:pPr>
            <a:r>
              <a:rPr lang="en-US" altLang="en-US" sz="3200" dirty="0">
                <a:solidFill>
                  <a:schemeClr val="accent1"/>
                </a:solidFill>
              </a:rPr>
              <a:t>Approach to Establish Market-driven </a:t>
            </a:r>
            <a:r>
              <a:rPr lang="en-US" altLang="en-US" sz="3200" u="sng" dirty="0">
                <a:solidFill>
                  <a:schemeClr val="accent1"/>
                </a:solidFill>
              </a:rPr>
              <a:t>Pricing</a:t>
            </a:r>
          </a:p>
        </p:txBody>
      </p:sp>
    </p:spTree>
    <p:extLst>
      <p:ext uri="{BB962C8B-B14F-4D97-AF65-F5344CB8AC3E}">
        <p14:creationId xmlns:p14="http://schemas.microsoft.com/office/powerpoint/2010/main" val="95719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4" name="Google Shape;114;p3" descr="A close-up of some sunglasses&#10;&#10;Description automatically generated with low confidence"/>
          <p:cNvPicPr preferRelativeResize="0"/>
          <p:nvPr/>
        </p:nvPicPr>
        <p:blipFill rotWithShape="1">
          <a:blip r:embed="rId3">
            <a:alphaModFix/>
          </a:blip>
          <a:srcRect/>
          <a:stretch/>
        </p:blipFill>
        <p:spPr>
          <a:xfrm>
            <a:off x="9387804" y="6006206"/>
            <a:ext cx="2510509" cy="587633"/>
          </a:xfrm>
          <a:prstGeom prst="rect">
            <a:avLst/>
          </a:prstGeom>
          <a:noFill/>
          <a:ln>
            <a:noFill/>
          </a:ln>
        </p:spPr>
      </p:pic>
      <p:sp>
        <p:nvSpPr>
          <p:cNvPr id="115" name="Google Shape;115;p3"/>
          <p:cNvSpPr txBox="1"/>
          <p:nvPr/>
        </p:nvSpPr>
        <p:spPr>
          <a:xfrm>
            <a:off x="548891" y="1444949"/>
            <a:ext cx="7381461" cy="3970277"/>
          </a:xfrm>
          <a:prstGeom prst="rect">
            <a:avLst/>
          </a:prstGeom>
          <a:noFill/>
          <a:ln>
            <a:noFill/>
          </a:ln>
        </p:spPr>
        <p:txBody>
          <a:bodyPr spcFirstLastPara="1" wrap="square" lIns="91425" tIns="45700" rIns="91425" bIns="45700" anchor="t" anchorCtr="0">
            <a:spAutoFit/>
          </a:bodyPr>
          <a:lstStyle/>
          <a:p>
            <a:pPr marL="285750" lvl="0" indent="-285750">
              <a:lnSpc>
                <a:spcPct val="150000"/>
              </a:lnSpc>
              <a:buClr>
                <a:srgbClr val="408191"/>
              </a:buClr>
              <a:buSzPts val="2800"/>
              <a:buFont typeface="Arial"/>
              <a:buChar char="•"/>
            </a:pPr>
            <a:r>
              <a:rPr lang="en-US" sz="2800" b="1" dirty="0">
                <a:ea typeface="Arial"/>
                <a:cs typeface="Arial"/>
                <a:sym typeface="Arial"/>
              </a:rPr>
              <a:t>Module Review</a:t>
            </a:r>
          </a:p>
          <a:p>
            <a:pPr marL="285750" lvl="0" indent="-285750">
              <a:lnSpc>
                <a:spcPct val="150000"/>
              </a:lnSpc>
              <a:buClr>
                <a:srgbClr val="408191"/>
              </a:buClr>
              <a:buSzPts val="2800"/>
              <a:buFont typeface="Arial"/>
              <a:buChar char="•"/>
            </a:pPr>
            <a:r>
              <a:rPr lang="en-US" sz="2800" b="1" dirty="0">
                <a:ea typeface="Arial"/>
                <a:cs typeface="Arial"/>
                <a:sym typeface="Arial"/>
              </a:rPr>
              <a:t>Assignment Discussions</a:t>
            </a:r>
          </a:p>
          <a:p>
            <a:pPr marL="285750" lvl="0" indent="-285750">
              <a:lnSpc>
                <a:spcPct val="150000"/>
              </a:lnSpc>
              <a:buClr>
                <a:srgbClr val="408191"/>
              </a:buClr>
              <a:buSzPts val="2800"/>
              <a:buFont typeface="Arial"/>
              <a:buChar char="•"/>
            </a:pPr>
            <a:r>
              <a:rPr lang="en-US" sz="2800" b="1" dirty="0"/>
              <a:t>Additional Resources</a:t>
            </a:r>
          </a:p>
          <a:p>
            <a:pPr marL="285750" lvl="0" indent="-285750">
              <a:lnSpc>
                <a:spcPct val="150000"/>
              </a:lnSpc>
              <a:buClr>
                <a:srgbClr val="408191"/>
              </a:buClr>
              <a:buSzPts val="2800"/>
              <a:buFont typeface="Arial"/>
              <a:buChar char="•"/>
            </a:pPr>
            <a:r>
              <a:rPr lang="en-US" sz="2800" b="1" dirty="0" err="1">
                <a:ea typeface="Arial"/>
                <a:cs typeface="Arial"/>
                <a:sym typeface="Arial"/>
              </a:rPr>
              <a:t>Programme</a:t>
            </a:r>
            <a:r>
              <a:rPr lang="en-US" sz="2800" b="1" dirty="0">
                <a:ea typeface="Arial"/>
                <a:cs typeface="Arial"/>
                <a:sym typeface="Arial"/>
              </a:rPr>
              <a:t> Schedule</a:t>
            </a:r>
            <a:endParaRPr lang="en-US" sz="2800" b="1" dirty="0"/>
          </a:p>
          <a:p>
            <a:pPr marL="285750" lvl="0" indent="-285750">
              <a:lnSpc>
                <a:spcPct val="150000"/>
              </a:lnSpc>
              <a:buClr>
                <a:srgbClr val="408191"/>
              </a:buClr>
              <a:buSzPts val="2800"/>
              <a:buFont typeface="Arial"/>
              <a:buChar char="•"/>
            </a:pPr>
            <a:r>
              <a:rPr lang="en-US" sz="2800" b="1" dirty="0">
                <a:ea typeface="Arial"/>
                <a:cs typeface="Arial"/>
                <a:sym typeface="Arial"/>
              </a:rPr>
              <a:t>Next Week</a:t>
            </a:r>
            <a:endParaRPr lang="en-US" sz="2800" b="1" dirty="0"/>
          </a:p>
          <a:p>
            <a:pPr marL="285750" lvl="0" indent="-285750">
              <a:lnSpc>
                <a:spcPct val="150000"/>
              </a:lnSpc>
              <a:buClr>
                <a:srgbClr val="408191"/>
              </a:buClr>
              <a:buSzPts val="2800"/>
              <a:buFont typeface="Arial"/>
              <a:buChar char="•"/>
            </a:pPr>
            <a:r>
              <a:rPr lang="en-US" sz="2800" b="1" dirty="0">
                <a:ea typeface="Arial"/>
                <a:cs typeface="Arial"/>
                <a:sym typeface="Arial"/>
              </a:rPr>
              <a:t>Q&amp;A</a:t>
            </a:r>
            <a:endParaRPr lang="en-US" sz="2800" b="1" dirty="0"/>
          </a:p>
        </p:txBody>
      </p:sp>
      <p:pic>
        <p:nvPicPr>
          <p:cNvPr id="116" name="Google Shape;116;p3"/>
          <p:cNvPicPr preferRelativeResize="0"/>
          <p:nvPr/>
        </p:nvPicPr>
        <p:blipFill rotWithShape="1">
          <a:blip r:embed="rId4">
            <a:alphaModFix/>
          </a:blip>
          <a:srcRect/>
          <a:stretch/>
        </p:blipFill>
        <p:spPr>
          <a:xfrm>
            <a:off x="6095999" y="1444949"/>
            <a:ext cx="3765085" cy="2307046"/>
          </a:xfrm>
          <a:prstGeom prst="rect">
            <a:avLst/>
          </a:prstGeom>
          <a:noFill/>
          <a:ln w="76200" cap="flat" cmpd="sng">
            <a:solidFill>
              <a:schemeClr val="lt1"/>
            </a:solidFill>
            <a:prstDash val="solid"/>
            <a:round/>
            <a:headEnd type="none" w="sm" len="sm"/>
            <a:tailEnd type="none" w="sm" len="sm"/>
          </a:ln>
        </p:spPr>
      </p:pic>
      <p:pic>
        <p:nvPicPr>
          <p:cNvPr id="117" name="Google Shape;117;p3" descr="Indian School of Business - Latest News in Telugu, Photos, Videos, Today  Telugu News on Indian School of Business | Sakshi"/>
          <p:cNvPicPr preferRelativeResize="0"/>
          <p:nvPr/>
        </p:nvPicPr>
        <p:blipFill rotWithShape="1">
          <a:blip r:embed="rId5">
            <a:alphaModFix/>
          </a:blip>
          <a:srcRect/>
          <a:stretch/>
        </p:blipFill>
        <p:spPr>
          <a:xfrm>
            <a:off x="8002939" y="3259695"/>
            <a:ext cx="3553905" cy="2153355"/>
          </a:xfrm>
          <a:prstGeom prst="rect">
            <a:avLst/>
          </a:prstGeom>
          <a:noFill/>
          <a:ln w="76200" cap="flat" cmpd="sng">
            <a:solidFill>
              <a:schemeClr val="lt1"/>
            </a:solidFill>
            <a:prstDash val="solid"/>
            <a:round/>
            <a:headEnd type="none" w="sm" len="sm"/>
            <a:tailEnd type="none" w="sm" len="sm"/>
          </a:ln>
        </p:spPr>
      </p:pic>
      <p:pic>
        <p:nvPicPr>
          <p:cNvPr id="118" name="Google Shape;118;p3" descr="Poets&amp;amp;Quants | ISB May Be The Most Interesting B-School In The World"/>
          <p:cNvPicPr preferRelativeResize="0"/>
          <p:nvPr/>
        </p:nvPicPr>
        <p:blipFill rotWithShape="1">
          <a:blip r:embed="rId6">
            <a:alphaModFix/>
          </a:blip>
          <a:srcRect/>
          <a:stretch/>
        </p:blipFill>
        <p:spPr>
          <a:xfrm>
            <a:off x="6012264" y="4681413"/>
            <a:ext cx="3162944" cy="1921652"/>
          </a:xfrm>
          <a:prstGeom prst="rect">
            <a:avLst/>
          </a:prstGeom>
          <a:noFill/>
          <a:ln w="76200" cap="flat" cmpd="sng">
            <a:solidFill>
              <a:schemeClr val="lt1"/>
            </a:solidFill>
            <a:prstDash val="solid"/>
            <a:round/>
            <a:headEnd type="none" w="sm" len="sm"/>
            <a:tailEnd type="none" w="sm" len="sm"/>
          </a:ln>
        </p:spPr>
      </p:pic>
      <p:sp>
        <p:nvSpPr>
          <p:cNvPr id="3" name="Title 2">
            <a:extLst>
              <a:ext uri="{FF2B5EF4-FFF2-40B4-BE49-F238E27FC236}">
                <a16:creationId xmlns:a16="http://schemas.microsoft.com/office/drawing/2014/main" id="{76E9F5CF-82CE-1D43-B971-6DFE8B1E7EA5}"/>
              </a:ext>
            </a:extLst>
          </p:cNvPr>
          <p:cNvSpPr>
            <a:spLocks noGrp="1"/>
          </p:cNvSpPr>
          <p:nvPr>
            <p:ph type="title"/>
          </p:nvPr>
        </p:nvSpPr>
        <p:spPr/>
        <p:txBody>
          <a:bodyPr/>
          <a:lstStyle/>
          <a:p>
            <a:r>
              <a:rPr lang="en-US" dirty="0">
                <a:solidFill>
                  <a:schemeClr val="accent1"/>
                </a:solidFill>
              </a:rPr>
              <a:t>Agenda</a:t>
            </a:r>
          </a:p>
        </p:txBody>
      </p:sp>
    </p:spTree>
    <p:extLst>
      <p:ext uri="{BB962C8B-B14F-4D97-AF65-F5344CB8AC3E}">
        <p14:creationId xmlns:p14="http://schemas.microsoft.com/office/powerpoint/2010/main" val="2682790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325A0F9-7576-E745-8E24-E5A2CA108D58}"/>
              </a:ext>
            </a:extLst>
          </p:cNvPr>
          <p:cNvPicPr>
            <a:picLocks noChangeAspect="1"/>
          </p:cNvPicPr>
          <p:nvPr/>
        </p:nvPicPr>
        <p:blipFill>
          <a:blip r:embed="rId3"/>
          <a:stretch>
            <a:fillRect/>
          </a:stretch>
        </p:blipFill>
        <p:spPr>
          <a:xfrm>
            <a:off x="335373" y="1143025"/>
            <a:ext cx="11521254" cy="5002923"/>
          </a:xfrm>
          <a:prstGeom prst="rect">
            <a:avLst/>
          </a:prstGeom>
        </p:spPr>
      </p:pic>
      <p:sp>
        <p:nvSpPr>
          <p:cNvPr id="4" name="Title 3">
            <a:extLst>
              <a:ext uri="{FF2B5EF4-FFF2-40B4-BE49-F238E27FC236}">
                <a16:creationId xmlns:a16="http://schemas.microsoft.com/office/drawing/2014/main" id="{86F12DD6-4841-3F4B-AEA0-7002F50B5343}"/>
              </a:ext>
            </a:extLst>
          </p:cNvPr>
          <p:cNvSpPr>
            <a:spLocks noGrp="1"/>
          </p:cNvSpPr>
          <p:nvPr>
            <p:ph type="title" idx="4294967295"/>
          </p:nvPr>
        </p:nvSpPr>
        <p:spPr>
          <a:xfrm>
            <a:off x="335373" y="42582"/>
            <a:ext cx="10515600" cy="712051"/>
          </a:xfrm>
        </p:spPr>
        <p:txBody>
          <a:bodyPr/>
          <a:lstStyle/>
          <a:p>
            <a:r>
              <a:rPr lang="en-US" dirty="0">
                <a:solidFill>
                  <a:schemeClr val="accent1"/>
                </a:solidFill>
              </a:rPr>
              <a:t>Module Review – New Product Introduction</a:t>
            </a:r>
          </a:p>
        </p:txBody>
      </p:sp>
    </p:spTree>
    <p:extLst>
      <p:ext uri="{BB962C8B-B14F-4D97-AF65-F5344CB8AC3E}">
        <p14:creationId xmlns:p14="http://schemas.microsoft.com/office/powerpoint/2010/main" val="4061490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212136" y="334902"/>
            <a:ext cx="9972675"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n-lt"/>
                <a:ea typeface="Arial"/>
                <a:cs typeface="Arial"/>
                <a:sym typeface="Arial"/>
              </a:rPr>
              <a:t>MODULE REVIEW – PRICING BACKGROUND</a:t>
            </a:r>
            <a:endParaRPr sz="3200" b="1" dirty="0">
              <a:solidFill>
                <a:schemeClr val="accent1"/>
              </a:solidFill>
              <a:latin typeface="+mn-lt"/>
              <a:ea typeface="Arial"/>
              <a:cs typeface="Arial"/>
              <a:sym typeface="Arial"/>
            </a:endParaRPr>
          </a:p>
        </p:txBody>
      </p:sp>
      <p:pic>
        <p:nvPicPr>
          <p:cNvPr id="3" name="Picture 2" descr="Diagram&#10;&#10;Description automatically generated">
            <a:extLst>
              <a:ext uri="{FF2B5EF4-FFF2-40B4-BE49-F238E27FC236}">
                <a16:creationId xmlns:a16="http://schemas.microsoft.com/office/drawing/2014/main" id="{4D178E5C-236F-4940-85B2-BF2C2097D5CE}"/>
              </a:ext>
            </a:extLst>
          </p:cNvPr>
          <p:cNvPicPr>
            <a:picLocks noChangeAspect="1"/>
          </p:cNvPicPr>
          <p:nvPr/>
        </p:nvPicPr>
        <p:blipFill>
          <a:blip r:embed="rId3"/>
          <a:stretch>
            <a:fillRect/>
          </a:stretch>
        </p:blipFill>
        <p:spPr>
          <a:xfrm>
            <a:off x="212136" y="1508781"/>
            <a:ext cx="11767727" cy="4467069"/>
          </a:xfrm>
          <a:prstGeom prst="rect">
            <a:avLst/>
          </a:prstGeom>
        </p:spPr>
      </p:pic>
    </p:spTree>
    <p:extLst>
      <p:ext uri="{BB962C8B-B14F-4D97-AF65-F5344CB8AC3E}">
        <p14:creationId xmlns:p14="http://schemas.microsoft.com/office/powerpoint/2010/main" val="3304880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426782" y="320074"/>
            <a:ext cx="9971088"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n-lt"/>
                <a:ea typeface="Arial"/>
                <a:cs typeface="Arial"/>
                <a:sym typeface="Arial"/>
              </a:rPr>
              <a:t>MODULE REVIEW – BACKGROUND </a:t>
            </a:r>
            <a:endParaRPr sz="3200" b="1" dirty="0">
              <a:solidFill>
                <a:schemeClr val="accent1"/>
              </a:solidFill>
              <a:latin typeface="+mn-lt"/>
              <a:ea typeface="Arial"/>
              <a:cs typeface="Arial"/>
              <a:sym typeface="Arial"/>
            </a:endParaRPr>
          </a:p>
        </p:txBody>
      </p:sp>
      <p:pic>
        <p:nvPicPr>
          <p:cNvPr id="3" name="Picture 2" descr="Diagram&#10;&#10;Description automatically generated">
            <a:extLst>
              <a:ext uri="{FF2B5EF4-FFF2-40B4-BE49-F238E27FC236}">
                <a16:creationId xmlns:a16="http://schemas.microsoft.com/office/drawing/2014/main" id="{5158249E-3FE0-1443-B5A1-6715498768BF}"/>
              </a:ext>
            </a:extLst>
          </p:cNvPr>
          <p:cNvPicPr>
            <a:picLocks noChangeAspect="1"/>
          </p:cNvPicPr>
          <p:nvPr/>
        </p:nvPicPr>
        <p:blipFill>
          <a:blip r:embed="rId3"/>
          <a:stretch>
            <a:fillRect/>
          </a:stretch>
        </p:blipFill>
        <p:spPr>
          <a:xfrm>
            <a:off x="2185973" y="824899"/>
            <a:ext cx="7820053" cy="5868500"/>
          </a:xfrm>
          <a:prstGeom prst="rect">
            <a:avLst/>
          </a:prstGeom>
        </p:spPr>
      </p:pic>
    </p:spTree>
    <p:extLst>
      <p:ext uri="{BB962C8B-B14F-4D97-AF65-F5344CB8AC3E}">
        <p14:creationId xmlns:p14="http://schemas.microsoft.com/office/powerpoint/2010/main" val="2658418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511174" y="320074"/>
            <a:ext cx="11169650"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n-lt"/>
                <a:ea typeface="Arial"/>
                <a:cs typeface="Arial"/>
                <a:sym typeface="Arial"/>
              </a:rPr>
              <a:t>MODULE REVIEW –  WHO DOES PRICING ANALYSIS</a:t>
            </a:r>
            <a:endParaRPr sz="3200" b="1" dirty="0">
              <a:solidFill>
                <a:schemeClr val="accent1"/>
              </a:solidFill>
              <a:latin typeface="+mn-lt"/>
              <a:ea typeface="Arial"/>
              <a:cs typeface="Arial"/>
              <a:sym typeface="Arial"/>
            </a:endParaRPr>
          </a:p>
        </p:txBody>
      </p:sp>
      <p:pic>
        <p:nvPicPr>
          <p:cNvPr id="3" name="Picture 2" descr="Table&#10;&#10;Description automatically generated">
            <a:extLst>
              <a:ext uri="{FF2B5EF4-FFF2-40B4-BE49-F238E27FC236}">
                <a16:creationId xmlns:a16="http://schemas.microsoft.com/office/drawing/2014/main" id="{D096E64D-4E82-3447-9953-B78733549EC1}"/>
              </a:ext>
            </a:extLst>
          </p:cNvPr>
          <p:cNvPicPr>
            <a:picLocks noChangeAspect="1"/>
          </p:cNvPicPr>
          <p:nvPr/>
        </p:nvPicPr>
        <p:blipFill>
          <a:blip r:embed="rId3"/>
          <a:stretch>
            <a:fillRect/>
          </a:stretch>
        </p:blipFill>
        <p:spPr>
          <a:xfrm>
            <a:off x="1629491" y="824899"/>
            <a:ext cx="8933018" cy="5888087"/>
          </a:xfrm>
          <a:prstGeom prst="rect">
            <a:avLst/>
          </a:prstGeom>
        </p:spPr>
      </p:pic>
    </p:spTree>
    <p:extLst>
      <p:ext uri="{BB962C8B-B14F-4D97-AF65-F5344CB8AC3E}">
        <p14:creationId xmlns:p14="http://schemas.microsoft.com/office/powerpoint/2010/main" val="674114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35343" y="335062"/>
            <a:ext cx="10529888"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n-lt"/>
                <a:ea typeface="Arial"/>
                <a:cs typeface="Arial"/>
                <a:sym typeface="Arial"/>
              </a:rPr>
              <a:t>MODULE REVIEW – WHY PRICING IS IMPORTANT </a:t>
            </a:r>
            <a:endParaRPr sz="3200" b="1" dirty="0">
              <a:solidFill>
                <a:schemeClr val="accent1"/>
              </a:solidFill>
              <a:latin typeface="+mn-lt"/>
              <a:ea typeface="Arial"/>
              <a:cs typeface="Arial"/>
              <a:sym typeface="Arial"/>
            </a:endParaRPr>
          </a:p>
        </p:txBody>
      </p:sp>
      <p:pic>
        <p:nvPicPr>
          <p:cNvPr id="5" name="Picture 4" descr="Graphical user interface&#10;&#10;Description automatically generated">
            <a:extLst>
              <a:ext uri="{FF2B5EF4-FFF2-40B4-BE49-F238E27FC236}">
                <a16:creationId xmlns:a16="http://schemas.microsoft.com/office/drawing/2014/main" id="{F05D3517-15ED-0B4D-8C0F-7EAC9D579207}"/>
              </a:ext>
            </a:extLst>
          </p:cNvPr>
          <p:cNvPicPr>
            <a:picLocks noChangeAspect="1"/>
          </p:cNvPicPr>
          <p:nvPr/>
        </p:nvPicPr>
        <p:blipFill>
          <a:blip r:embed="rId3"/>
          <a:stretch>
            <a:fillRect/>
          </a:stretch>
        </p:blipFill>
        <p:spPr>
          <a:xfrm>
            <a:off x="138024" y="1508781"/>
            <a:ext cx="11767958" cy="4542019"/>
          </a:xfrm>
          <a:prstGeom prst="rect">
            <a:avLst/>
          </a:prstGeom>
        </p:spPr>
      </p:pic>
    </p:spTree>
    <p:extLst>
      <p:ext uri="{BB962C8B-B14F-4D97-AF65-F5344CB8AC3E}">
        <p14:creationId xmlns:p14="http://schemas.microsoft.com/office/powerpoint/2010/main" val="2709353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35343" y="320074"/>
            <a:ext cx="9971088"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n-lt"/>
                <a:ea typeface="Arial"/>
                <a:cs typeface="Arial"/>
                <a:sym typeface="Arial"/>
              </a:rPr>
              <a:t>MODULE REVIEW – TYPES OF PRICING </a:t>
            </a:r>
            <a:endParaRPr sz="3200" b="1" dirty="0">
              <a:solidFill>
                <a:schemeClr val="accent1"/>
              </a:solidFill>
              <a:latin typeface="+mn-lt"/>
              <a:ea typeface="Arial"/>
              <a:cs typeface="Arial"/>
              <a:sym typeface="Arial"/>
            </a:endParaRPr>
          </a:p>
        </p:txBody>
      </p:sp>
      <p:pic>
        <p:nvPicPr>
          <p:cNvPr id="3" name="Picture 2" descr="Icon&#10;&#10;Description automatically generated">
            <a:extLst>
              <a:ext uri="{FF2B5EF4-FFF2-40B4-BE49-F238E27FC236}">
                <a16:creationId xmlns:a16="http://schemas.microsoft.com/office/drawing/2014/main" id="{2ACB5C5B-4F74-6644-9287-311F6EA5B6C8}"/>
              </a:ext>
            </a:extLst>
          </p:cNvPr>
          <p:cNvPicPr>
            <a:picLocks noChangeAspect="1"/>
          </p:cNvPicPr>
          <p:nvPr/>
        </p:nvPicPr>
        <p:blipFill>
          <a:blip r:embed="rId3"/>
          <a:stretch>
            <a:fillRect/>
          </a:stretch>
        </p:blipFill>
        <p:spPr>
          <a:xfrm>
            <a:off x="3098741" y="977031"/>
            <a:ext cx="5994518" cy="5848312"/>
          </a:xfrm>
          <a:prstGeom prst="rect">
            <a:avLst/>
          </a:prstGeom>
        </p:spPr>
      </p:pic>
    </p:spTree>
    <p:extLst>
      <p:ext uri="{BB962C8B-B14F-4D97-AF65-F5344CB8AC3E}">
        <p14:creationId xmlns:p14="http://schemas.microsoft.com/office/powerpoint/2010/main" val="1913585339"/>
      </p:ext>
    </p:extLst>
  </p:cSld>
  <p:clrMapOvr>
    <a:masterClrMapping/>
  </p:clrMapOvr>
</p:sld>
</file>

<file path=ppt/theme/theme1.xml><?xml version="1.0" encoding="utf-8"?>
<a:theme xmlns:a="http://schemas.openxmlformats.org/drawingml/2006/main" name="Emeritus">
  <a:themeElements>
    <a:clrScheme name="Emeritus">
      <a:dk1>
        <a:srgbClr val="000000"/>
      </a:dk1>
      <a:lt1>
        <a:srgbClr val="FFFFFF"/>
      </a:lt1>
      <a:dk2>
        <a:srgbClr val="000000"/>
      </a:dk2>
      <a:lt2>
        <a:srgbClr val="FFFFFF"/>
      </a:lt2>
      <a:accent1>
        <a:srgbClr val="00BE6D"/>
      </a:accent1>
      <a:accent2>
        <a:srgbClr val="000000"/>
      </a:accent2>
      <a:accent3>
        <a:srgbClr val="7F7F7F"/>
      </a:accent3>
      <a:accent4>
        <a:srgbClr val="A5A5A5"/>
      </a:accent4>
      <a:accent5>
        <a:srgbClr val="C9C9C9"/>
      </a:accent5>
      <a:accent6>
        <a:srgbClr val="EDEDED"/>
      </a:accent6>
      <a:hlink>
        <a:srgbClr val="00BE6D"/>
      </a:hlink>
      <a:folHlink>
        <a:srgbClr val="00BE6D"/>
      </a:folHlink>
    </a:clrScheme>
    <a:fontScheme name="Emeritus">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err="1" smtClean="0"/>
        </a:defPPr>
      </a:lstStyle>
      <a:style>
        <a:lnRef idx="0">
          <a:scrgbClr r="0" g="0" b="0"/>
        </a:lnRef>
        <a:fillRef idx="0">
          <a:scrgbClr r="0" g="0" b="0"/>
        </a:fillRef>
        <a:effectRef idx="0">
          <a:scrgbClr r="0" g="0" b="0"/>
        </a:effectRef>
        <a:fontRef idx="minor">
          <a:schemeClr val="lt1"/>
        </a:fontRef>
      </a:style>
    </a:spDef>
    <a:txDef>
      <a:spPr>
        <a:noFill/>
      </a:spPr>
      <a:bodyPr wrap="square" lIns="91440" tIns="91440" rIns="91440" bIns="91440" rtlCol="0" anchor="ctr">
        <a:noAutofit/>
      </a:bodyPr>
      <a:lstStyle>
        <a:defPPr algn="l">
          <a:defRPr sz="1000" dirty="0" err="1" smtClean="0">
            <a:solidFill>
              <a:srgbClr val="000000"/>
            </a:solidFill>
            <a:latin typeface="Montserrat" panose="00000500000000000000" pitchFamily="2" charset="0"/>
          </a:defRPr>
        </a:defPPr>
      </a:lstStyle>
    </a:txDef>
  </a:objectDefaults>
  <a:extraClrSchemeLst/>
  <a:extLst>
    <a:ext uri="{05A4C25C-085E-4340-85A3-A5531E510DB2}">
      <thm15:themeFamily xmlns:thm15="http://schemas.microsoft.com/office/thememl/2012/main" name="Emeritus PPT.potx" id="{051D7298-9CF1-4F7C-AE0E-9FFA128AC21F}" vid="{88CD0C25-86C4-4839-B7C6-DE78F456CF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520A2EDA40074E9699A2C39AF1E97E" ma:contentTypeVersion="11" ma:contentTypeDescription="Create a new document." ma:contentTypeScope="" ma:versionID="d992e9c662992e1d036735a6d9edc9bd">
  <xsd:schema xmlns:xsd="http://www.w3.org/2001/XMLSchema" xmlns:xs="http://www.w3.org/2001/XMLSchema" xmlns:p="http://schemas.microsoft.com/office/2006/metadata/properties" xmlns:ns2="76adb96e-0619-4e48-998c-f0c1f4993010" xmlns:ns3="418ffb1e-4fc0-4b33-b720-c01b743ef8dc" targetNamespace="http://schemas.microsoft.com/office/2006/metadata/properties" ma:root="true" ma:fieldsID="2f7b36fa1cdcd53fb8c3b04ea42d0d81" ns2:_="" ns3:_="">
    <xsd:import namespace="76adb96e-0619-4e48-998c-f0c1f4993010"/>
    <xsd:import namespace="418ffb1e-4fc0-4b33-b720-c01b743ef8d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adb96e-0619-4e48-998c-f0c1f49930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18ffb1e-4fc0-4b33-b720-c01b743ef8d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76B027-9C8C-41F7-9F0D-347D0517AB01}">
  <ds:schemaRefs>
    <ds:schemaRef ds:uri="http://purl.org/dc/elements/1.1/"/>
    <ds:schemaRef ds:uri="http://schemas.microsoft.com/office/2006/metadata/properties"/>
    <ds:schemaRef ds:uri="418ffb1e-4fc0-4b33-b720-c01b743ef8dc"/>
    <ds:schemaRef ds:uri="http://schemas.microsoft.com/office/infopath/2007/PartnerControls"/>
    <ds:schemaRef ds:uri="http://www.w3.org/XML/1998/namespace"/>
    <ds:schemaRef ds:uri="http://schemas.microsoft.com/office/2006/documentManagement/types"/>
    <ds:schemaRef ds:uri="http://purl.org/dc/terms/"/>
    <ds:schemaRef ds:uri="http://schemas.openxmlformats.org/package/2006/metadata/core-properties"/>
    <ds:schemaRef ds:uri="76adb96e-0619-4e48-998c-f0c1f4993010"/>
    <ds:schemaRef ds:uri="http://purl.org/dc/dcmitype/"/>
  </ds:schemaRefs>
</ds:datastoreItem>
</file>

<file path=customXml/itemProps2.xml><?xml version="1.0" encoding="utf-8"?>
<ds:datastoreItem xmlns:ds="http://schemas.openxmlformats.org/officeDocument/2006/customXml" ds:itemID="{1E909572-4B23-4EA3-944A-DF609A2B2C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adb96e-0619-4e48-998c-f0c1f4993010"/>
    <ds:schemaRef ds:uri="418ffb1e-4fc0-4b33-b720-c01b743ef8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4CC27C-6CF7-4B76-999E-6DAEEF505F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8245</TotalTime>
  <Words>2836</Words>
  <Application>Microsoft Macintosh PowerPoint</Application>
  <PresentationFormat>Widescreen</PresentationFormat>
  <Paragraphs>315</Paragraphs>
  <Slides>28</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Lato Extended</vt:lpstr>
      <vt:lpstr>Montserrat</vt:lpstr>
      <vt:lpstr>Open Sans</vt:lpstr>
      <vt:lpstr>Times New Roman</vt:lpstr>
      <vt:lpstr>Wingdings</vt:lpstr>
      <vt:lpstr>Emeritus</vt:lpstr>
      <vt:lpstr>Product Management Module 9 –Office Hrs with Raunak Goyal Dec 10, 2023</vt:lpstr>
      <vt:lpstr>ZOOM: CHAT and Q&amp;A BOX</vt:lpstr>
      <vt:lpstr>Agenda</vt:lpstr>
      <vt:lpstr>Module Review – New Product Introduction</vt:lpstr>
      <vt:lpstr>MODULE REVIEW – PRICING BACKGROUND</vt:lpstr>
      <vt:lpstr>MODULE REVIEW – BACKGROUND </vt:lpstr>
      <vt:lpstr>MODULE REVIEW –  WHO DOES PRICING ANALYSIS</vt:lpstr>
      <vt:lpstr>MODULE REVIEW – WHY PRICING IS IMPORTANT </vt:lpstr>
      <vt:lpstr>MODULE REVIEW – TYPES OF PRICING </vt:lpstr>
      <vt:lpstr>MODULE REVIEW – THE PRIMARY LEVER </vt:lpstr>
      <vt:lpstr>MODULE REVIEW – SIMPLE PRICING CURVE </vt:lpstr>
      <vt:lpstr>MODULE REVIEW – FIND THE SWEET SPOT </vt:lpstr>
      <vt:lpstr>PRICING STRATEGY QUIZ</vt:lpstr>
      <vt:lpstr>PRICING STRATEGY QUIZ</vt:lpstr>
      <vt:lpstr>PURCHASE INTENT OF ELECTRIC CARS</vt:lpstr>
      <vt:lpstr>MODULE REVIEW – VAN WESTENDORP 4 QUESTIONS </vt:lpstr>
      <vt:lpstr>MODULE REVIEW – VAN WESTENDORP DEFINITIONS </vt:lpstr>
      <vt:lpstr>ASSIGNMENT 9.2 PROBLEM</vt:lpstr>
      <vt:lpstr>ASSIGNMENT 9.2 PROBLEM</vt:lpstr>
      <vt:lpstr>QUESTIONS FROM DISCUSSION BOARDS AND IN-BOX</vt:lpstr>
      <vt:lpstr>ASSIGNMENT 9.2 CRITERIA</vt:lpstr>
      <vt:lpstr>ASSIGNMENT 9.2 PROBLEM</vt:lpstr>
      <vt:lpstr>ADDITIONAL RESOURCES</vt:lpstr>
      <vt:lpstr>ADDITIONAL RESOURCES</vt:lpstr>
      <vt:lpstr>ADDITIONAL RESOURCES</vt:lpstr>
      <vt:lpstr>NEXT WEEK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Megan McCafferty</dc:creator>
  <cp:lastModifiedBy>Raunak Goyal</cp:lastModifiedBy>
  <cp:revision>23</cp:revision>
  <dcterms:created xsi:type="dcterms:W3CDTF">2021-01-29T12:21:07Z</dcterms:created>
  <dcterms:modified xsi:type="dcterms:W3CDTF">2023-12-10T11:29:14Z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2021-01-11T00:00:00Z</vt:filetime>
  </property>
  <property fmtid="{D5CDD505-2E9C-101B-9397-08002B2CF9AE}" pid="3" name="ContentTypeId">
    <vt:lpwstr>0x010100D0520A2EDA40074E9699A2C39AF1E97E</vt:lpwstr>
  </property>
  <property fmtid="{D5CDD505-2E9C-101B-9397-08002B2CF9AE}" pid="4" name="Creator">
    <vt:lpwstr>Adobe Illustrator 24.3 (Macintosh)</vt:lpwstr>
  </property>
  <property fmtid="{D5CDD505-2E9C-101B-9397-08002B2CF9AE}" pid="5" name="Created">
    <vt:filetime>2021-01-11T00:00:00Z</vt:filetime>
  </property>
</Properties>
</file>